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9" r:id="rId54"/>
    <p:sldId id="308" r:id="rId55"/>
    <p:sldId id="310" r:id="rId56"/>
    <p:sldId id="319" r:id="rId57"/>
    <p:sldId id="320" r:id="rId58"/>
    <p:sldId id="321" r:id="rId59"/>
    <p:sldId id="322" r:id="rId60"/>
    <p:sldId id="311" r:id="rId61"/>
    <p:sldId id="323" r:id="rId62"/>
    <p:sldId id="324" r:id="rId63"/>
    <p:sldId id="325" r:id="rId64"/>
    <p:sldId id="326" r:id="rId65"/>
    <p:sldId id="327" r:id="rId66"/>
    <p:sldId id="328" r:id="rId67"/>
    <p:sldId id="329" r:id="rId68"/>
    <p:sldId id="330" r:id="rId69"/>
    <p:sldId id="331" r:id="rId70"/>
    <p:sldId id="332" r:id="rId71"/>
    <p:sldId id="333" r:id="rId72"/>
    <p:sldId id="312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13" r:id="rId92"/>
    <p:sldId id="352" r:id="rId93"/>
    <p:sldId id="353" r:id="rId94"/>
    <p:sldId id="314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15" r:id="rId103"/>
    <p:sldId id="361" r:id="rId104"/>
    <p:sldId id="362" r:id="rId105"/>
    <p:sldId id="363" r:id="rId106"/>
    <p:sldId id="364" r:id="rId107"/>
    <p:sldId id="365" r:id="rId108"/>
    <p:sldId id="366" r:id="rId109"/>
    <p:sldId id="367" r:id="rId110"/>
    <p:sldId id="368" r:id="rId111"/>
    <p:sldId id="369" r:id="rId112"/>
    <p:sldId id="370" r:id="rId113"/>
    <p:sldId id="316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17" r:id="rId135"/>
    <p:sldId id="391" r:id="rId136"/>
    <p:sldId id="392" r:id="rId137"/>
    <p:sldId id="393" r:id="rId138"/>
    <p:sldId id="318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67"/>
    <p:restoredTop sz="94682"/>
  </p:normalViewPr>
  <p:slideViewPr>
    <p:cSldViewPr snapToGrid="0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40B5-82B0-4A45-A839-7B4B6CFA1A73}" type="datetimeFigureOut">
              <a:rPr lang="en-BR" smtClean="0"/>
              <a:t>21/07/24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6BEF-3D3E-4A45-8AA5-0AC9F70F5BB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9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72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917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91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74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94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9827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102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26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83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897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138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921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7/20/24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7/20/24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8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7/20/24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7/20/24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7/20/24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7/20/24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7/20/24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3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16460-networking-transparent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curity-solutions-global-security-online-security-house-security-wallpaper-aavkc/download/1360x768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ource.com/article/21/6/java-serverless-functions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42659193@N03/8905201835" TargetMode="Externa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akland_Bay_Bridge_Western_Part.jpg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6278138@N03/16689216443/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kx.com/q/cloud/aw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dock-container-export-cargo-441989/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ining-rig-data-center-google-server-datacenter-the-way-forward-wallpaper-mjpnj/download/3840x2160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2824664@N07/42271822770" TargetMode="Externa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mandj98/48055807752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mmunication-connection-global-1297544/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ird_migration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7" name="Picture 56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797CC299-CBCE-7F7F-EE07-8BD1C50A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C8248-1996-7E81-C130-F9C89C109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/>
            <a:r>
              <a:rPr lang="en-BR" sz="4200"/>
              <a:t>AWS Certified Solutions Architect Associate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F8DA2-1AB1-9122-406A-539F3856B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/>
            <a:r>
              <a:rPr lang="en-BR" sz="2000" dirty="0"/>
              <a:t>Estudo orientado a serviços</a:t>
            </a:r>
          </a:p>
        </p:txBody>
      </p:sp>
    </p:spTree>
    <p:extLst>
      <p:ext uri="{BB962C8B-B14F-4D97-AF65-F5344CB8AC3E}">
        <p14:creationId xmlns:p14="http://schemas.microsoft.com/office/powerpoint/2010/main" val="76620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42458" y="3645987"/>
            <a:ext cx="3193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Managed Streaming </a:t>
            </a:r>
          </a:p>
          <a:p>
            <a:r>
              <a:rPr lang="en-US" dirty="0"/>
              <a:t>for Apache Kafka (Amazon MSK)</a:t>
            </a:r>
            <a:endParaRPr lang="en-BR" dirty="0"/>
          </a:p>
        </p:txBody>
      </p:sp>
      <p:pic>
        <p:nvPicPr>
          <p:cNvPr id="19458" name="Picture 2" descr="Expertise and benefits of Kafka on AWS | Data Reply">
            <a:extLst>
              <a:ext uri="{FF2B5EF4-FFF2-40B4-BE49-F238E27FC236}">
                <a16:creationId xmlns:a16="http://schemas.microsoft.com/office/drawing/2014/main" id="{1E79F0A0-CD86-E208-4253-9AC8C9BB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99" y="2664628"/>
            <a:ext cx="895350" cy="89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4A987-DFC2-C03E-1452-DB5EC278C01D}"/>
              </a:ext>
            </a:extLst>
          </p:cNvPr>
          <p:cNvSpPr/>
          <p:nvPr/>
        </p:nvSpPr>
        <p:spPr>
          <a:xfrm>
            <a:off x="1129553" y="1237129"/>
            <a:ext cx="2054711" cy="11187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Integração da AWS com o Kafka</a:t>
            </a:r>
          </a:p>
        </p:txBody>
      </p:sp>
    </p:spTree>
    <p:extLst>
      <p:ext uri="{BB962C8B-B14F-4D97-AF65-F5344CB8AC3E}">
        <p14:creationId xmlns:p14="http://schemas.microsoft.com/office/powerpoint/2010/main" val="347966855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00880" y="3554958"/>
            <a:ext cx="201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Família AWS Snow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4146" name="Picture 2" descr="Cloud Icons | AWS Snowball Edge">
            <a:extLst>
              <a:ext uri="{FF2B5EF4-FFF2-40B4-BE49-F238E27FC236}">
                <a16:creationId xmlns:a16="http://schemas.microsoft.com/office/drawing/2014/main" id="{64028700-990E-9D65-2598-7AE793B1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477" y="2608665"/>
            <a:ext cx="857523" cy="8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5159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1964" y="3653312"/>
            <a:ext cx="2168234" cy="3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Transfer Family</a:t>
            </a:r>
          </a:p>
        </p:txBody>
      </p:sp>
      <p:pic>
        <p:nvPicPr>
          <p:cNvPr id="135170" name="Picture 2" descr="AWS Transfer Family. AWS Transfer Family | by Sai Deva Harsha | Medium">
            <a:extLst>
              <a:ext uri="{FF2B5EF4-FFF2-40B4-BE49-F238E27FC236}">
                <a16:creationId xmlns:a16="http://schemas.microsoft.com/office/drawing/2014/main" id="{095B05C4-6822-02E3-CB45-FE944E31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2662839"/>
            <a:ext cx="835990" cy="835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2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ud computing system with laptops and devices&#10;&#10;Description automatically generated">
            <a:extLst>
              <a:ext uri="{FF2B5EF4-FFF2-40B4-BE49-F238E27FC236}">
                <a16:creationId xmlns:a16="http://schemas.microsoft.com/office/drawing/2014/main" id="{E251BB7F-4FA8-3B18-57C5-685D5A0A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430" b="22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13: Networking and Content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C81C-3D95-5EB0-BD0A-9949F469AD8B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BR" sz="700">
                <a:solidFill>
                  <a:srgbClr val="FFFFFF"/>
                </a:solidFill>
                <a:hlinkClick r:id="rId4" tooltip="https://freepngimg.com/png/16460-networking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BR" sz="700">
                <a:solidFill>
                  <a:srgbClr val="FFFFFF"/>
                </a:solidFill>
              </a:rPr>
              <a:t> by Unknown Author is licensed under </a:t>
            </a:r>
            <a:r>
              <a:rPr lang="en-BR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57961" y="3429000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Client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6194" name="Picture 2" descr="GitHub - scottpedia/aws-client-vpn-setup: Automation script that helps you  create an OpenVPN service using AWS Client VPN Endpoint.">
            <a:extLst>
              <a:ext uri="{FF2B5EF4-FFF2-40B4-BE49-F238E27FC236}">
                <a16:creationId xmlns:a16="http://schemas.microsoft.com/office/drawing/2014/main" id="{105539CD-5C69-E446-A3C2-E29E4868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947" y="2564379"/>
            <a:ext cx="739053" cy="73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4655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3565" y="3779992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CloudFront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7218" name="Picture 2" descr="Learn About the Content Delivery Network | Salesforce Trailhead">
            <a:extLst>
              <a:ext uri="{FF2B5EF4-FFF2-40B4-BE49-F238E27FC236}">
                <a16:creationId xmlns:a16="http://schemas.microsoft.com/office/drawing/2014/main" id="{B1343000-818A-EE23-BE55-DDDBA574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653" y="2861174"/>
            <a:ext cx="788347" cy="788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597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1794" y="3429000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 Connect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8242" name="Picture 2" descr="Cloud Icons | AWS Direct Connect">
            <a:extLst>
              <a:ext uri="{FF2B5EF4-FFF2-40B4-BE49-F238E27FC236}">
                <a16:creationId xmlns:a16="http://schemas.microsoft.com/office/drawing/2014/main" id="{6A16FF82-EE47-910F-F4E5-3657990E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385" y="2564379"/>
            <a:ext cx="795867" cy="79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024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6" y="3554085"/>
            <a:ext cx="22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Load Balancing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9270" name="Picture 6" descr="AWS ELB Monitoring with Instana | IBM">
            <a:extLst>
              <a:ext uri="{FF2B5EF4-FFF2-40B4-BE49-F238E27FC236}">
                <a16:creationId xmlns:a16="http://schemas.microsoft.com/office/drawing/2014/main" id="{A7B016E0-8A75-854F-05ED-49BF426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77" y="2170735"/>
            <a:ext cx="1769673" cy="133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98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49168" y="3485160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Global Accelerator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6717835" y="1076804"/>
            <a:ext cx="928604" cy="10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0290" name="Picture 2" descr="AWS Global Accelerator - AWS Networking &amp; Content Delivery - AWS Video  Catalog">
            <a:extLst>
              <a:ext uri="{FF2B5EF4-FFF2-40B4-BE49-F238E27FC236}">
                <a16:creationId xmlns:a16="http://schemas.microsoft.com/office/drawing/2014/main" id="{D271EA70-AB8C-8822-F5EE-99462E35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203" y="2485221"/>
            <a:ext cx="908797" cy="90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4917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70633" y="3491858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PrivateLink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1314" name="Picture 2" descr="AWS PrivateLink | Honeycomb">
            <a:extLst>
              <a:ext uri="{FF2B5EF4-FFF2-40B4-BE49-F238E27FC236}">
                <a16:creationId xmlns:a16="http://schemas.microsoft.com/office/drawing/2014/main" id="{BB93927C-BD5E-7E35-5E4A-63A3ADE0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4575" r="34108" b="27026"/>
          <a:stretch/>
        </p:blipFill>
        <p:spPr bwMode="auto">
          <a:xfrm>
            <a:off x="5052619" y="2527174"/>
            <a:ext cx="866247" cy="84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271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81847" y="3466205"/>
            <a:ext cx="189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Route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2338" name="Picture 2" descr="Cloud Icons | Amazon Route 53 64@5x">
            <a:extLst>
              <a:ext uri="{FF2B5EF4-FFF2-40B4-BE49-F238E27FC236}">
                <a16:creationId xmlns:a16="http://schemas.microsoft.com/office/drawing/2014/main" id="{952F0ECD-541C-A4E1-B9B4-0055EFD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65" y="2564379"/>
            <a:ext cx="834487" cy="83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44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42458" y="3645987"/>
            <a:ext cx="286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OpenSearch Service</a:t>
            </a:r>
            <a:endParaRPr lang="en-BR" dirty="0"/>
          </a:p>
        </p:txBody>
      </p:sp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8" y="2726266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B4CE57-F205-9845-C476-41AFCD823F0F}"/>
              </a:ext>
            </a:extLst>
          </p:cNvPr>
          <p:cNvSpPr/>
          <p:nvPr/>
        </p:nvSpPr>
        <p:spPr>
          <a:xfrm>
            <a:off x="694266" y="2750608"/>
            <a:ext cx="2988733" cy="6858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Associado a cenários de pesquisa de logs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083AD5-202A-8A92-5662-2B4A98BEFEDA}"/>
              </a:ext>
            </a:extLst>
          </p:cNvPr>
          <p:cNvCxnSpPr>
            <a:cxnSpLocks/>
            <a:stCxn id="21506" idx="1"/>
          </p:cNvCxnSpPr>
          <p:nvPr/>
        </p:nvCxnSpPr>
        <p:spPr>
          <a:xfrm flipH="1" flipV="1">
            <a:off x="3682999" y="3076045"/>
            <a:ext cx="1633999" cy="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3551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244334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Site-to-Site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3362" name="Picture 2" descr="Configuring AWS VPN for UK public sector use | AWS Security Blog">
            <a:extLst>
              <a:ext uri="{FF2B5EF4-FFF2-40B4-BE49-F238E27FC236}">
                <a16:creationId xmlns:a16="http://schemas.microsoft.com/office/drawing/2014/main" id="{2EF56574-0E07-2436-FC1D-2B50C0E3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266" y="2376550"/>
            <a:ext cx="1662613" cy="83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065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88286" y="354511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Transit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4386" name="Picture 2" descr="Cloud Icons | AWS Transit Gateway">
            <a:extLst>
              <a:ext uri="{FF2B5EF4-FFF2-40B4-BE49-F238E27FC236}">
                <a16:creationId xmlns:a16="http://schemas.microsoft.com/office/drawing/2014/main" id="{D6B17926-5746-AE8A-B84F-3B06C4B8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022" y="2610934"/>
            <a:ext cx="822230" cy="82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276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656075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5410" name="Picture 2" descr="Mastering Network Security: A Comprehensive Guide to Amazon VPC in AWS | by  Anil Gulati | Stackademic">
            <a:extLst>
              <a:ext uri="{FF2B5EF4-FFF2-40B4-BE49-F238E27FC236}">
                <a16:creationId xmlns:a16="http://schemas.microsoft.com/office/drawing/2014/main" id="{665D3DF8-2EBF-3208-E723-7B8638D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682" y="2801696"/>
            <a:ext cx="791003" cy="79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088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map of the world with padlocks&#10;&#10;Description automatically generated">
            <a:extLst>
              <a:ext uri="{FF2B5EF4-FFF2-40B4-BE49-F238E27FC236}">
                <a16:creationId xmlns:a16="http://schemas.microsoft.com/office/drawing/2014/main" id="{92B2E5AB-D415-4675-83B2-5C6E964F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983" r="746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14: Security, Identity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34772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25687" y="3563603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Artifact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6434" name="Picture 2" descr="Use AWS Services to Stay Compliant | Salesforce Trailhead">
            <a:extLst>
              <a:ext uri="{FF2B5EF4-FFF2-40B4-BE49-F238E27FC236}">
                <a16:creationId xmlns:a16="http://schemas.microsoft.com/office/drawing/2014/main" id="{CDE739D0-FCB7-84BF-459F-3EF89E5A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66" y="2638690"/>
            <a:ext cx="818987" cy="81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9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99478" y="3244334"/>
            <a:ext cx="209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Audit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7458" name="Picture 2" descr="Use AWS Services to Stay Compliant | Salesforce Trailhead">
            <a:extLst>
              <a:ext uri="{FF2B5EF4-FFF2-40B4-BE49-F238E27FC236}">
                <a16:creationId xmlns:a16="http://schemas.microsoft.com/office/drawing/2014/main" id="{5FD8FB1E-5A39-EA73-1377-AA58AA61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185" y="2313011"/>
            <a:ext cx="872067" cy="87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673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6" y="3429000"/>
            <a:ext cx="25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8482" name="Picture 2" descr="AWS Certificate Manager Logo PNG Vector (SVG) Free Download">
            <a:extLst>
              <a:ext uri="{FF2B5EF4-FFF2-40B4-BE49-F238E27FC236}">
                <a16:creationId xmlns:a16="http://schemas.microsoft.com/office/drawing/2014/main" id="{ACECEC8D-EF97-F2A7-2627-2E9900F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393" y="2491609"/>
            <a:ext cx="809793" cy="809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8574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75560" y="3637408"/>
            <a:ext cx="184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CloudHSM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9506" name="Picture 2" descr="Cloud Icons | AWS CloudHSM">
            <a:extLst>
              <a:ext uri="{FF2B5EF4-FFF2-40B4-BE49-F238E27FC236}">
                <a16:creationId xmlns:a16="http://schemas.microsoft.com/office/drawing/2014/main" id="{2F19AEF6-B087-1F6D-26E3-7EC02361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866" y="2794774"/>
            <a:ext cx="805429" cy="805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3465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4825" y="3739624"/>
            <a:ext cx="172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Cognito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0530" name="Picture 2" descr="Amazon Cognito">
            <a:extLst>
              <a:ext uri="{FF2B5EF4-FFF2-40B4-BE49-F238E27FC236}">
                <a16:creationId xmlns:a16="http://schemas.microsoft.com/office/drawing/2014/main" id="{B4A91F2C-2A1F-9947-2DBF-582B0CA9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267" y="2880010"/>
            <a:ext cx="816585" cy="8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19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3865" y="3594862"/>
            <a:ext cx="19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Detective</a:t>
            </a:r>
          </a:p>
        </p:txBody>
      </p:sp>
      <p:pic>
        <p:nvPicPr>
          <p:cNvPr id="151556" name="Picture 4" descr="AWS Detective - Scaler Topics">
            <a:extLst>
              <a:ext uri="{FF2B5EF4-FFF2-40B4-BE49-F238E27FC236}">
                <a16:creationId xmlns:a16="http://schemas.microsoft.com/office/drawing/2014/main" id="{C70CB07E-6D28-2990-3DCF-3B2DBECD7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 t="40707" r="37992" b="28182"/>
          <a:stretch/>
        </p:blipFill>
        <p:spPr bwMode="auto">
          <a:xfrm>
            <a:off x="4942135" y="2767341"/>
            <a:ext cx="804333" cy="827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7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24" y="2633132"/>
            <a:ext cx="929217" cy="9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2157E-78A0-AF58-6F2A-51806EF04352}"/>
              </a:ext>
            </a:extLst>
          </p:cNvPr>
          <p:cNvSpPr/>
          <p:nvPr/>
        </p:nvSpPr>
        <p:spPr>
          <a:xfrm>
            <a:off x="912864" y="2842152"/>
            <a:ext cx="2870201" cy="4413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dashboards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AFFEA-A1E8-844E-2FA2-996635DDFE43}"/>
              </a:ext>
            </a:extLst>
          </p:cNvPr>
          <p:cNvSpPr/>
          <p:nvPr/>
        </p:nvSpPr>
        <p:spPr>
          <a:xfrm>
            <a:off x="7992532" y="2729968"/>
            <a:ext cx="3615268" cy="6794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usualmente correlacionados: Amazon Athena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9B513-2B2F-3A23-086E-E3DCD404BAEF}"/>
              </a:ext>
            </a:extLst>
          </p:cNvPr>
          <p:cNvCxnSpPr>
            <a:stCxn id="23554" idx="1"/>
            <a:endCxn id="3" idx="3"/>
          </p:cNvCxnSpPr>
          <p:nvPr/>
        </p:nvCxnSpPr>
        <p:spPr>
          <a:xfrm flipH="1" flipV="1">
            <a:off x="3783065" y="3062815"/>
            <a:ext cx="1568159" cy="3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30F4B4-7EE5-DDD6-203A-35CC03072E64}"/>
              </a:ext>
            </a:extLst>
          </p:cNvPr>
          <p:cNvCxnSpPr>
            <a:cxnSpLocks/>
            <a:stCxn id="23554" idx="3"/>
            <a:endCxn id="4" idx="1"/>
          </p:cNvCxnSpPr>
          <p:nvPr/>
        </p:nvCxnSpPr>
        <p:spPr>
          <a:xfrm flipV="1">
            <a:off x="6280441" y="3069694"/>
            <a:ext cx="1712091" cy="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4178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32720" y="3658146"/>
            <a:ext cx="23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Directory Service</a:t>
            </a:r>
          </a:p>
        </p:txBody>
      </p:sp>
      <p:pic>
        <p:nvPicPr>
          <p:cNvPr id="152578" name="Picture 2" descr="AWS Directory Service - AWS Security Identity &amp; Compliance - AWS Video  Catalog">
            <a:extLst>
              <a:ext uri="{FF2B5EF4-FFF2-40B4-BE49-F238E27FC236}">
                <a16:creationId xmlns:a16="http://schemas.microsoft.com/office/drawing/2014/main" id="{950B3F0F-8DAB-B81F-41A2-15BA6455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599" y="2771770"/>
            <a:ext cx="795867" cy="79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638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23290" y="3584311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Firewall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3602" name="Picture 2" descr="Cloud Icons | AWS Firewall Manager">
            <a:extLst>
              <a:ext uri="{FF2B5EF4-FFF2-40B4-BE49-F238E27FC236}">
                <a16:creationId xmlns:a16="http://schemas.microsoft.com/office/drawing/2014/main" id="{8CBC6C3A-9F5D-CC3A-EEAF-7BA4EC13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932" y="2737507"/>
            <a:ext cx="778933" cy="778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1421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419285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GuardDuty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4626" name="Picture 2" descr="Four use cases for GuardDuty Malware Protection On-demand malware scan | AWS  Security Blog">
            <a:extLst>
              <a:ext uri="{FF2B5EF4-FFF2-40B4-BE49-F238E27FC236}">
                <a16:creationId xmlns:a16="http://schemas.microsoft.com/office/drawing/2014/main" id="{B12C7EE4-08D1-2334-D44E-B4A41958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908" y="2714287"/>
            <a:ext cx="1322042" cy="66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607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3" y="349125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IAM Identity Center</a:t>
            </a:r>
          </a:p>
          <a:p>
            <a:r>
              <a:rPr lang="en-US" dirty="0"/>
              <a:t>(AWS Single Sign-On)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5650" name="Picture 2" descr="Use IAM Identity Center (AWS SSO) to Protect your CloudFront | Serverless  Guru">
            <a:extLst>
              <a:ext uri="{FF2B5EF4-FFF2-40B4-BE49-F238E27FC236}">
                <a16:creationId xmlns:a16="http://schemas.microsoft.com/office/drawing/2014/main" id="{EAF67588-A420-5D1D-23D9-334250C1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3" y="2644934"/>
            <a:ext cx="829466" cy="82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2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70572" y="3584311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Identity and Access Management (IAM)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6674" name="Picture 2" descr="Control Access with AWS Identity and Access Management | Salesforce">
            <a:extLst>
              <a:ext uri="{FF2B5EF4-FFF2-40B4-BE49-F238E27FC236}">
                <a16:creationId xmlns:a16="http://schemas.microsoft.com/office/drawing/2014/main" id="{16026DC0-D600-81DD-B5C0-8C34AC93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2" y="2674433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69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7982" y="3739624"/>
            <a:ext cx="18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Inspector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7698" name="Picture 2" descr="Learn About AWS Security Services | Salesforce Trailhead">
            <a:extLst>
              <a:ext uri="{FF2B5EF4-FFF2-40B4-BE49-F238E27FC236}">
                <a16:creationId xmlns:a16="http://schemas.microsoft.com/office/drawing/2014/main" id="{B6E2C347-5579-AF72-31F3-33C67707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624" y="2855164"/>
            <a:ext cx="793376" cy="79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7143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3713" y="374803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Key Management Service (AWS KMS)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8722" name="Picture 2" descr="AWS] Key Management Service (KMS) – Scriptorium">
            <a:extLst>
              <a:ext uri="{FF2B5EF4-FFF2-40B4-BE49-F238E27FC236}">
                <a16:creationId xmlns:a16="http://schemas.microsoft.com/office/drawing/2014/main" id="{EE127902-B83D-CBA1-B100-AAC3B3D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400" y="2896506"/>
            <a:ext cx="870852" cy="81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097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1822" y="3687184"/>
            <a:ext cx="17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Macie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9746" name="Picture 2" descr="Amazon Macie - AWS Security Identity &amp; Compliance - AWS Video Catalog">
            <a:extLst>
              <a:ext uri="{FF2B5EF4-FFF2-40B4-BE49-F238E27FC236}">
                <a16:creationId xmlns:a16="http://schemas.microsoft.com/office/drawing/2014/main" id="{8F2F9F77-C78E-6D34-FBC8-589C9304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186" y="2843717"/>
            <a:ext cx="826613" cy="82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060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436" y="3739624"/>
            <a:ext cx="23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Network Firewall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0770" name="Picture 2" descr="Cloud Icons | AWS Network Firewall">
            <a:extLst>
              <a:ext uri="{FF2B5EF4-FFF2-40B4-BE49-F238E27FC236}">
                <a16:creationId xmlns:a16="http://schemas.microsoft.com/office/drawing/2014/main" id="{22224B1E-9CA3-D8D9-679F-6F00FEB9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4243" y="2858952"/>
            <a:ext cx="807823" cy="80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6209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8124" y="358517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Resource Access Manager (AWS RAM)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1794" name="Picture 2" descr="AWS Resource Access Manager - AWS Security Identity &amp; Compliance - AWS  Video Catalog">
            <a:extLst>
              <a:ext uri="{FF2B5EF4-FFF2-40B4-BE49-F238E27FC236}">
                <a16:creationId xmlns:a16="http://schemas.microsoft.com/office/drawing/2014/main" id="{A80E3A4A-1F81-FF3B-B0BE-3082D43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095" y="2784060"/>
            <a:ext cx="763905" cy="7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Redshift</a:t>
            </a:r>
            <a:endParaRPr lang="en-BR" dirty="0"/>
          </a:p>
        </p:txBody>
      </p:sp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152" y="2675465"/>
            <a:ext cx="853017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478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Secrets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2818" name="Picture 2" descr="AWS Secrets Manager | Honeycomb">
            <a:extLst>
              <a:ext uri="{FF2B5EF4-FFF2-40B4-BE49-F238E27FC236}">
                <a16:creationId xmlns:a16="http://schemas.microsoft.com/office/drawing/2014/main" id="{859E9108-6524-DE8F-7A90-F8BCA47AE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26835" r="33445" b="27301"/>
          <a:stretch/>
        </p:blipFill>
        <p:spPr bwMode="auto">
          <a:xfrm>
            <a:off x="5651185" y="2564379"/>
            <a:ext cx="889630" cy="81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7589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Security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3842" name="Picture 2" descr="Learn About AWS Security Services | Salesforce Trailhead">
            <a:extLst>
              <a:ext uri="{FF2B5EF4-FFF2-40B4-BE49-F238E27FC236}">
                <a16:creationId xmlns:a16="http://schemas.microsoft.com/office/drawing/2014/main" id="{CC395743-5D96-E268-7DB1-F6FE1FD5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800" y="2584120"/>
            <a:ext cx="767011" cy="76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1960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153795" y="3665669"/>
            <a:ext cx="124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Shield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4866" name="Picture 2" descr="Protect Against DOS and DDoS Attacks with AWS Shield | Salesforce">
            <a:extLst>
              <a:ext uri="{FF2B5EF4-FFF2-40B4-BE49-F238E27FC236}">
                <a16:creationId xmlns:a16="http://schemas.microsoft.com/office/drawing/2014/main" id="{03E9694A-2D99-3FA3-795B-A00B741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26" y="2942329"/>
            <a:ext cx="723340" cy="6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57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1169" y="3816275"/>
            <a:ext cx="111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5890" name="Picture 2" descr="2022, Amazon Web Services, Inc. or its affiliates. All rights reserved.">
            <a:extLst>
              <a:ext uri="{FF2B5EF4-FFF2-40B4-BE49-F238E27FC236}">
                <a16:creationId xmlns:a16="http://schemas.microsoft.com/office/drawing/2014/main" id="{CBA36D98-E704-4E7E-C6C4-793A50B6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84" y="3033062"/>
            <a:ext cx="682016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957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429A7F2E-F297-45FF-6F86-6748CE27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15: Serverless</a:t>
            </a:r>
          </a:p>
        </p:txBody>
      </p:sp>
    </p:spTree>
    <p:extLst>
      <p:ext uri="{BB962C8B-B14F-4D97-AF65-F5344CB8AC3E}">
        <p14:creationId xmlns:p14="http://schemas.microsoft.com/office/powerpoint/2010/main" val="11539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50457" y="3635185"/>
            <a:ext cx="15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AppSync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6914" name="Picture 2" descr="Cloud Icons | AWS AppSync">
            <a:extLst>
              <a:ext uri="{FF2B5EF4-FFF2-40B4-BE49-F238E27FC236}">
                <a16:creationId xmlns:a16="http://schemas.microsoft.com/office/drawing/2014/main" id="{DFC4786E-3D5C-2060-D64F-D610ECD1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399" y="2858748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279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0156" y="3654911"/>
            <a:ext cx="136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</a:t>
            </a:r>
            <a:r>
              <a:rPr lang="en-US" dirty="0" err="1"/>
              <a:t>Fargate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7938" name="Picture 2" descr="Turn on/off AWS Fargate @ AWS Pipelines | by Miguel Duque | UpHill Health |  Engineering &amp; Design | Medium">
            <a:extLst>
              <a:ext uri="{FF2B5EF4-FFF2-40B4-BE49-F238E27FC236}">
                <a16:creationId xmlns:a16="http://schemas.microsoft.com/office/drawing/2014/main" id="{325F0621-49DE-0DF6-12A8-66A2BADA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257" y="2903108"/>
            <a:ext cx="809137" cy="70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049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Lambda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8962" name="Picture 2" descr="Automate Image Resize in AWS S3 with Serverless Computing - CodeSolutionsHub">
            <a:extLst>
              <a:ext uri="{FF2B5EF4-FFF2-40B4-BE49-F238E27FC236}">
                <a16:creationId xmlns:a16="http://schemas.microsoft.com/office/drawing/2014/main" id="{D42CFFAA-8C7E-DF04-C2C4-EB7635190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t="14010" r="16142" b="24455"/>
          <a:stretch/>
        </p:blipFill>
        <p:spPr bwMode="auto">
          <a:xfrm>
            <a:off x="5291666" y="2617218"/>
            <a:ext cx="745067" cy="74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9686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21" name="Rectangle 6882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23" name="Rectangle 6882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82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826" name="Oval 6882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7" name="Oval 6882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8" name="Oval 6882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9" name="Oval 6882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0" name="Oval 6882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1" name="Oval 6883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2" name="Oval 6883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3" name="Oval 6883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4" name="Oval 6883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5" name="Oval 6883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6" name="Freeform: Shape 6883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7" name="Freeform: Shape 6883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8" name="Freeform: Shape 6883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9" name="Oval 6883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40" name="Freeform: Shape 6883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842" name="Rectangle 6884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room with many drawers&#10;&#10;Description automatically generated">
            <a:extLst>
              <a:ext uri="{FF2B5EF4-FFF2-40B4-BE49-F238E27FC236}">
                <a16:creationId xmlns:a16="http://schemas.microsoft.com/office/drawing/2014/main" id="{9C59A158-47C9-8CA6-9539-DE1CDDDCE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" b="15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844" name="Rectangle 68843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16: Storage</a:t>
            </a:r>
          </a:p>
        </p:txBody>
      </p:sp>
    </p:spTree>
    <p:extLst>
      <p:ext uri="{BB962C8B-B14F-4D97-AF65-F5344CB8AC3E}">
        <p14:creationId xmlns:p14="http://schemas.microsoft.com/office/powerpoint/2010/main" val="25299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Backup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9986" name="Picture 2" descr="AWS Backup Logo PNG Vector (SVG) Free Download">
            <a:extLst>
              <a:ext uri="{FF2B5EF4-FFF2-40B4-BE49-F238E27FC236}">
                <a16:creationId xmlns:a16="http://schemas.microsoft.com/office/drawing/2014/main" id="{263A025A-5809-59FF-B66E-D41E2B1F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96" y="2730680"/>
            <a:ext cx="679038" cy="6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74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8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8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8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8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Long shot of San Francisco–Oakland Bay Bridge&#10;&#10;Description automatically generated">
            <a:extLst>
              <a:ext uri="{FF2B5EF4-FFF2-40B4-BE49-F238E27FC236}">
                <a16:creationId xmlns:a16="http://schemas.microsoft.com/office/drawing/2014/main" id="{B2A4B28A-4377-FD89-F64F-25EC99FC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2: 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3158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Block Store (Amazon EBS)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1010" name="Picture 2" descr="Amazon Elastic Block Store Vector Logo - Download Free SVG Icon |  Worldvectorlogo">
            <a:extLst>
              <a:ext uri="{FF2B5EF4-FFF2-40B4-BE49-F238E27FC236}">
                <a16:creationId xmlns:a16="http://schemas.microsoft.com/office/drawing/2014/main" id="{87FF3F8F-2027-9C4B-B0BF-EA0E0956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42" y="2605154"/>
            <a:ext cx="782419" cy="78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609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File System (Amazon EFS)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2034" name="Picture 2" descr="Amazon Elastic File System Logo PNG Vector (SVG) Free Download">
            <a:extLst>
              <a:ext uri="{FF2B5EF4-FFF2-40B4-BE49-F238E27FC236}">
                <a16:creationId xmlns:a16="http://schemas.microsoft.com/office/drawing/2014/main" id="{586F27E1-B40C-50AD-7655-AE071FF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26" y="2607597"/>
            <a:ext cx="785852" cy="7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175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</a:t>
            </a:r>
            <a:r>
              <a:rPr lang="en-US" dirty="0" err="1"/>
              <a:t>FSx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3058" name="Picture 2" descr="Simplify your file storage with Amazon FSx for Windows File Server">
            <a:extLst>
              <a:ext uri="{FF2B5EF4-FFF2-40B4-BE49-F238E27FC236}">
                <a16:creationId xmlns:a16="http://schemas.microsoft.com/office/drawing/2014/main" id="{52A06549-00D5-9399-0657-CB88F72C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28" y="2636428"/>
            <a:ext cx="792572" cy="7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482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56977" y="3961495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4082" name="Picture 2" descr="Amazon S3 Simple Storage Service Vector Logo - Download Free SVG Icon |  Worldvectorlogo">
            <a:extLst>
              <a:ext uri="{FF2B5EF4-FFF2-40B4-BE49-F238E27FC236}">
                <a16:creationId xmlns:a16="http://schemas.microsoft.com/office/drawing/2014/main" id="{BF5CB789-1F21-A949-15DD-ADD6F9A1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55" y="3121220"/>
            <a:ext cx="791045" cy="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344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4247" y="3717828"/>
            <a:ext cx="19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 Glacier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5106" name="Picture 2" descr="Amazon Glacier - Overview (O11) | OutSystems">
            <a:extLst>
              <a:ext uri="{FF2B5EF4-FFF2-40B4-BE49-F238E27FC236}">
                <a16:creationId xmlns:a16="http://schemas.microsoft.com/office/drawing/2014/main" id="{B98A563D-DB44-7665-BD8B-1598B73C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0" y="2838436"/>
            <a:ext cx="849100" cy="8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843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3981" y="3744816"/>
            <a:ext cx="2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Storage Gateway</a:t>
            </a:r>
          </a:p>
        </p:txBody>
      </p:sp>
      <p:pic>
        <p:nvPicPr>
          <p:cNvPr id="176130" name="Picture 2" descr="AWS Storage Gateway - Webfor">
            <a:extLst>
              <a:ext uri="{FF2B5EF4-FFF2-40B4-BE49-F238E27FC236}">
                <a16:creationId xmlns:a16="http://schemas.microsoft.com/office/drawing/2014/main" id="{D871A37C-40E6-C10F-2E08-F2A62D38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92" y="2825306"/>
            <a:ext cx="860243" cy="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60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8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AppFlow</a:t>
            </a:r>
            <a:endParaRPr lang="en-BR" dirty="0"/>
          </a:p>
        </p:txBody>
      </p:sp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635" y="2514600"/>
            <a:ext cx="1039283" cy="10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2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AppSync</a:t>
            </a:r>
            <a:endParaRPr lang="en-BR" dirty="0"/>
          </a:p>
        </p:txBody>
      </p:sp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68" y="2556932"/>
            <a:ext cx="954617" cy="95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14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82114" y="3646624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EventBridge</a:t>
            </a:r>
            <a:endParaRPr lang="en-BR" dirty="0"/>
          </a:p>
        </p:txBody>
      </p:sp>
      <p:pic>
        <p:nvPicPr>
          <p:cNvPr id="31750" name="Picture 6" descr="AWS Eventbridge - Coralogix">
            <a:extLst>
              <a:ext uri="{FF2B5EF4-FFF2-40B4-BE49-F238E27FC236}">
                <a16:creationId xmlns:a16="http://schemas.microsoft.com/office/drawing/2014/main" id="{375164BE-E750-D71E-C0B7-9C3CD741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840" y="2823132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4F725E-EB9D-742D-94A4-CF9D39E801A8}"/>
              </a:ext>
            </a:extLst>
          </p:cNvPr>
          <p:cNvSpPr/>
          <p:nvPr/>
        </p:nvSpPr>
        <p:spPr>
          <a:xfrm>
            <a:off x="618065" y="2745345"/>
            <a:ext cx="3302002" cy="91757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Recebe eventos e pode distribuir de acordo com o tipo de evento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EBE080-1C68-876B-5EFB-F3536077444E}"/>
              </a:ext>
            </a:extLst>
          </p:cNvPr>
          <p:cNvSpPr/>
          <p:nvPr/>
        </p:nvSpPr>
        <p:spPr>
          <a:xfrm>
            <a:off x="8661400" y="2823132"/>
            <a:ext cx="2599266" cy="7620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associado a diversos serviços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99C8F7-5852-B06F-F0B6-B46FEFEA16D1}"/>
              </a:ext>
            </a:extLst>
          </p:cNvPr>
          <p:cNvSpPr/>
          <p:nvPr/>
        </p:nvSpPr>
        <p:spPr>
          <a:xfrm>
            <a:off x="4796367" y="664133"/>
            <a:ext cx="2599266" cy="7620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servir como scheduler de eventos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1C5B8-F0D9-DD9F-BFE8-3E32FC62B619}"/>
              </a:ext>
            </a:extLst>
          </p:cNvPr>
          <p:cNvSpPr/>
          <p:nvPr/>
        </p:nvSpPr>
        <p:spPr>
          <a:xfrm>
            <a:off x="618065" y="5075266"/>
            <a:ext cx="3302002" cy="7328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Bastante utilizado numa arquitetura orientada a eventos</a:t>
            </a:r>
          </a:p>
        </p:txBody>
      </p:sp>
    </p:spTree>
    <p:extLst>
      <p:ext uri="{BB962C8B-B14F-4D97-AF65-F5344CB8AC3E}">
        <p14:creationId xmlns:p14="http://schemas.microsoft.com/office/powerpoint/2010/main" val="658405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4705" y="378992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MQ</a:t>
            </a:r>
            <a:endParaRPr lang="en-BR" dirty="0"/>
          </a:p>
        </p:txBody>
      </p:sp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74320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EDB822-CE85-9CC3-6BC1-809D4C6EC293}"/>
              </a:ext>
            </a:extLst>
          </p:cNvPr>
          <p:cNvSpPr/>
          <p:nvPr/>
        </p:nvSpPr>
        <p:spPr>
          <a:xfrm>
            <a:off x="567265" y="2982412"/>
            <a:ext cx="3302002" cy="57358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Usar filas do tipo RabbitMQ</a:t>
            </a:r>
          </a:p>
        </p:txBody>
      </p:sp>
    </p:spTree>
    <p:extLst>
      <p:ext uri="{BB962C8B-B14F-4D97-AF65-F5344CB8AC3E}">
        <p14:creationId xmlns:p14="http://schemas.microsoft.com/office/powerpoint/2010/main" val="1881849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42305" y="3823786"/>
            <a:ext cx="48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Notification Service (Amazon SNS)</a:t>
            </a:r>
            <a:endParaRPr lang="en-BR" dirty="0"/>
          </a:p>
        </p:txBody>
      </p:sp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045882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CE843B-856E-2903-869F-1981953E9E17}"/>
              </a:ext>
            </a:extLst>
          </p:cNvPr>
          <p:cNvSpPr/>
          <p:nvPr/>
        </p:nvSpPr>
        <p:spPr>
          <a:xfrm>
            <a:off x="465663" y="542870"/>
            <a:ext cx="2748918" cy="88376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receber eventos e subscrever outros serviços da AWS (como o SQS)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4144E-82BB-3C40-A914-CC000102F57D}"/>
              </a:ext>
            </a:extLst>
          </p:cNvPr>
          <p:cNvSpPr/>
          <p:nvPr/>
        </p:nvSpPr>
        <p:spPr>
          <a:xfrm>
            <a:off x="465663" y="1745136"/>
            <a:ext cx="3378200" cy="113353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usado tanto em comunicação b2b (backend -&gt; backend) como b2e (backend -&gt; end-user)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554C3C-8D68-D0D1-D274-AFD91AF0BEEA}"/>
              </a:ext>
            </a:extLst>
          </p:cNvPr>
          <p:cNvSpPr/>
          <p:nvPr/>
        </p:nvSpPr>
        <p:spPr>
          <a:xfrm>
            <a:off x="4202217" y="4240140"/>
            <a:ext cx="3555998" cy="6096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desacoplamento, notificação</a:t>
            </a:r>
          </a:p>
        </p:txBody>
      </p:sp>
    </p:spTree>
    <p:extLst>
      <p:ext uri="{BB962C8B-B14F-4D97-AF65-F5344CB8AC3E}">
        <p14:creationId xmlns:p14="http://schemas.microsoft.com/office/powerpoint/2010/main" val="2356774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55508F8-6AA4-B284-8418-1816BB9D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50" b="14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1: Analytics</a:t>
            </a:r>
          </a:p>
        </p:txBody>
      </p:sp>
    </p:spTree>
    <p:extLst>
      <p:ext uri="{BB962C8B-B14F-4D97-AF65-F5344CB8AC3E}">
        <p14:creationId xmlns:p14="http://schemas.microsoft.com/office/powerpoint/2010/main" val="20942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42305" y="3823786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Queue Service (Amazon SQS)</a:t>
            </a:r>
            <a:endParaRPr lang="en-BR" dirty="0"/>
          </a:p>
        </p:txBody>
      </p:sp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33" y="2968597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F8F99A-3E42-1E61-FC41-F75D429703D6}"/>
              </a:ext>
            </a:extLst>
          </p:cNvPr>
          <p:cNvSpPr/>
          <p:nvPr/>
        </p:nvSpPr>
        <p:spPr>
          <a:xfrm>
            <a:off x="3542305" y="4450265"/>
            <a:ext cx="4369468" cy="778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 (reduzir acoplamento), aumentar resiliência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C6E91F-9021-4143-6868-973AE7A4C9B6}"/>
              </a:ext>
            </a:extLst>
          </p:cNvPr>
          <p:cNvSpPr/>
          <p:nvPr/>
        </p:nvSpPr>
        <p:spPr>
          <a:xfrm>
            <a:off x="9038903" y="4318000"/>
            <a:ext cx="2516072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fila para integração de aplicações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1D4898-0EFD-CAB1-3D7F-5C97F68CEB45}"/>
              </a:ext>
            </a:extLst>
          </p:cNvPr>
          <p:cNvSpPr/>
          <p:nvPr/>
        </p:nvSpPr>
        <p:spPr>
          <a:xfrm>
            <a:off x="8984606" y="3154782"/>
            <a:ext cx="2624667" cy="87521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retentativas de entregar uma mensagem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D62870-8D7C-BEAE-6D1C-F23CF0AD7B5B}"/>
              </a:ext>
            </a:extLst>
          </p:cNvPr>
          <p:cNvSpPr/>
          <p:nvPr/>
        </p:nvSpPr>
        <p:spPr>
          <a:xfrm>
            <a:off x="8984606" y="1832426"/>
            <a:ext cx="2624667" cy="10343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a configuração de DLQ (Dead-Letter Queue)</a:t>
            </a:r>
          </a:p>
        </p:txBody>
      </p:sp>
    </p:spTree>
    <p:extLst>
      <p:ext uri="{BB962C8B-B14F-4D97-AF65-F5344CB8AC3E}">
        <p14:creationId xmlns:p14="http://schemas.microsoft.com/office/powerpoint/2010/main" val="25481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78438" y="3772986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Step Functions</a:t>
            </a:r>
            <a:endParaRPr lang="en-BR" i="1" dirty="0"/>
          </a:p>
        </p:txBody>
      </p:sp>
      <p:pic>
        <p:nvPicPr>
          <p:cNvPr id="37890" name="Picture 2" descr="Aws Step Functions Vector Logo - Download Free SVG Icon | Worldvectorlogo">
            <a:extLst>
              <a:ext uri="{FF2B5EF4-FFF2-40B4-BE49-F238E27FC236}">
                <a16:creationId xmlns:a16="http://schemas.microsoft.com/office/drawing/2014/main" id="{6E815EEC-B277-AA09-690B-1D7D0E58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66" y="3026833"/>
            <a:ext cx="692149" cy="6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15E72C-D8C7-5BD4-FF50-3B606FBCD40D}"/>
              </a:ext>
            </a:extLst>
          </p:cNvPr>
          <p:cNvSpPr/>
          <p:nvPr/>
        </p:nvSpPr>
        <p:spPr>
          <a:xfrm>
            <a:off x="3879525" y="4270374"/>
            <a:ext cx="3880496" cy="46775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orquestração de fluxos</a:t>
            </a:r>
          </a:p>
        </p:txBody>
      </p:sp>
    </p:spTree>
    <p:extLst>
      <p:ext uri="{BB962C8B-B14F-4D97-AF65-F5344CB8AC3E}">
        <p14:creationId xmlns:p14="http://schemas.microsoft.com/office/powerpoint/2010/main" val="7093779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hand holding money next to a calculator&#10;&#10;Description automatically generated">
            <a:extLst>
              <a:ext uri="{FF2B5EF4-FFF2-40B4-BE49-F238E27FC236}">
                <a16:creationId xmlns:a16="http://schemas.microsoft.com/office/drawing/2014/main" id="{42410B5D-0692-6A49-D890-A968719D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78" b="3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2" name="Freeform: Shape 32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3: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122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65985" y="3620586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Budgets</a:t>
            </a:r>
            <a:endParaRPr lang="en-BR" i="1" dirty="0"/>
          </a:p>
        </p:txBody>
      </p:sp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466" y="2876602"/>
            <a:ext cx="677334" cy="67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A57A69-4338-3017-5A5F-E7541DA389BB}"/>
              </a:ext>
            </a:extLst>
          </p:cNvPr>
          <p:cNvSpPr/>
          <p:nvPr/>
        </p:nvSpPr>
        <p:spPr>
          <a:xfrm>
            <a:off x="7823200" y="1955799"/>
            <a:ext cx="3644053" cy="6043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Quero criar um alerta para meus gastos na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A4DD3-C888-8C11-4534-389BCBA8C98C}"/>
              </a:ext>
            </a:extLst>
          </p:cNvPr>
          <p:cNvSpPr/>
          <p:nvPr/>
        </p:nvSpPr>
        <p:spPr>
          <a:xfrm>
            <a:off x="7823201" y="516466"/>
            <a:ext cx="3644053" cy="11988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Uma das traduções possíveis para budget é orçamento. Nesse caso podemos entender como orçamento esperado.</a:t>
            </a:r>
          </a:p>
        </p:txBody>
      </p:sp>
    </p:spTree>
    <p:extLst>
      <p:ext uri="{BB962C8B-B14F-4D97-AF65-F5344CB8AC3E}">
        <p14:creationId xmlns:p14="http://schemas.microsoft.com/office/powerpoint/2010/main" val="40578453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52718" y="3544386"/>
            <a:ext cx="28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and Usage Report</a:t>
            </a:r>
            <a:endParaRPr lang="en-BR" dirty="0"/>
          </a:p>
        </p:txBody>
      </p:sp>
      <p:pic>
        <p:nvPicPr>
          <p:cNvPr id="41986" name="Picture 2" descr="Discover the AWS Cost Management Tools | Salesforce Trailhead">
            <a:extLst>
              <a:ext uri="{FF2B5EF4-FFF2-40B4-BE49-F238E27FC236}">
                <a16:creationId xmlns:a16="http://schemas.microsoft.com/office/drawing/2014/main" id="{ED2AB49F-AE72-1DAE-88FC-7C9B0FB2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33" y="2633133"/>
            <a:ext cx="795867" cy="79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698E3A-4FF4-90D1-26E8-12C806A83E48}"/>
              </a:ext>
            </a:extLst>
          </p:cNvPr>
          <p:cNvSpPr/>
          <p:nvPr/>
        </p:nvSpPr>
        <p:spPr>
          <a:xfrm>
            <a:off x="699247" y="946672"/>
            <a:ext cx="3431689" cy="157061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Aqui é um serviço de fins mais exploratórios e para geração de relatórios de custos.</a:t>
            </a:r>
          </a:p>
        </p:txBody>
      </p:sp>
    </p:spTree>
    <p:extLst>
      <p:ext uri="{BB962C8B-B14F-4D97-AF65-F5344CB8AC3E}">
        <p14:creationId xmlns:p14="http://schemas.microsoft.com/office/powerpoint/2010/main" val="468676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Explorer</a:t>
            </a:r>
            <a:endParaRPr lang="en-BR" dirty="0"/>
          </a:p>
        </p:txBody>
      </p:sp>
      <p:pic>
        <p:nvPicPr>
          <p:cNvPr id="44034" name="Picture 2" descr="AWS Cost Explorer">
            <a:extLst>
              <a:ext uri="{FF2B5EF4-FFF2-40B4-BE49-F238E27FC236}">
                <a16:creationId xmlns:a16="http://schemas.microsoft.com/office/drawing/2014/main" id="{3A339816-D079-606F-ADED-004CC14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599" y="2615143"/>
            <a:ext cx="813857" cy="81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50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Savings Plans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96631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blurry image of a city&#10;&#10;Description automatically generated">
            <a:extLst>
              <a:ext uri="{FF2B5EF4-FFF2-40B4-BE49-F238E27FC236}">
                <a16:creationId xmlns:a16="http://schemas.microsoft.com/office/drawing/2014/main" id="{98F47711-E720-6E76-C0A1-6F96C91C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15" r="213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4: Compute</a:t>
            </a:r>
          </a:p>
        </p:txBody>
      </p:sp>
    </p:spTree>
    <p:extLst>
      <p:ext uri="{BB962C8B-B14F-4D97-AF65-F5344CB8AC3E}">
        <p14:creationId xmlns:p14="http://schemas.microsoft.com/office/powerpoint/2010/main" val="22971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63599" y="3823786"/>
            <a:ext cx="119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Batch</a:t>
            </a:r>
            <a:endParaRPr lang="en-BR" dirty="0"/>
          </a:p>
        </p:txBody>
      </p:sp>
      <p:pic>
        <p:nvPicPr>
          <p:cNvPr id="46082" name="Picture 2" descr="AWS Batch Logo PNG Vector (SVG) Free Download">
            <a:extLst>
              <a:ext uri="{FF2B5EF4-FFF2-40B4-BE49-F238E27FC236}">
                <a16:creationId xmlns:a16="http://schemas.microsoft.com/office/drawing/2014/main" id="{E472DE21-3B29-F382-D486-74C0B9AB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2354" y="2787168"/>
            <a:ext cx="901150" cy="90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BD62A4-8774-2E61-5A99-A62064CC7B29}"/>
              </a:ext>
            </a:extLst>
          </p:cNvPr>
          <p:cNvSpPr/>
          <p:nvPr/>
        </p:nvSpPr>
        <p:spPr>
          <a:xfrm>
            <a:off x="905236" y="674346"/>
            <a:ext cx="3248809" cy="13016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Literalmente quando precisamos executar uma ação em lote (batch)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483292-B58F-50F6-2BFC-34B235FE3094}"/>
              </a:ext>
            </a:extLst>
          </p:cNvPr>
          <p:cNvSpPr/>
          <p:nvPr/>
        </p:nvSpPr>
        <p:spPr>
          <a:xfrm>
            <a:off x="905235" y="2522110"/>
            <a:ext cx="3248809" cy="130167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Podemos escolher o ambiente computacional que utilizaremos (fargate, ec2, eks)</a:t>
            </a:r>
          </a:p>
        </p:txBody>
      </p:sp>
    </p:spTree>
    <p:extLst>
      <p:ext uri="{BB962C8B-B14F-4D97-AF65-F5344CB8AC3E}">
        <p14:creationId xmlns:p14="http://schemas.microsoft.com/office/powerpoint/2010/main" val="1217948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153532" y="3823786"/>
            <a:ext cx="134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</a:t>
            </a:r>
            <a:endParaRPr lang="en-BR" dirty="0"/>
          </a:p>
        </p:txBody>
      </p:sp>
      <p:pic>
        <p:nvPicPr>
          <p:cNvPr id="48130" name="Picture 2" descr="Draw AWS Architecture Diagrams Online">
            <a:extLst>
              <a:ext uri="{FF2B5EF4-FFF2-40B4-BE49-F238E27FC236}">
                <a16:creationId xmlns:a16="http://schemas.microsoft.com/office/drawing/2014/main" id="{66C9A54B-EF2A-735E-BFB3-73937488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138" y="2836332"/>
            <a:ext cx="912283" cy="91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90563E-A113-C2AF-5EFB-6B1E65B207E2}"/>
              </a:ext>
            </a:extLst>
          </p:cNvPr>
          <p:cNvSpPr/>
          <p:nvPr/>
        </p:nvSpPr>
        <p:spPr>
          <a:xfrm>
            <a:off x="516367" y="755725"/>
            <a:ext cx="4410635" cy="114031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Gosto de pensar na EC2 inicialmente como um computador em sua forma mais comum. Obviamente é muito mais que isso.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6AA3CB-A499-72C6-65CD-1B0562D8D6AC}"/>
              </a:ext>
            </a:extLst>
          </p:cNvPr>
          <p:cNvSpPr/>
          <p:nvPr/>
        </p:nvSpPr>
        <p:spPr>
          <a:xfrm>
            <a:off x="516367" y="2707813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Possui diversos tipos de instâncias para diferentes demandas de uso e com precificações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219575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5430291" y="4161934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12" y="3369733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5F2578-6F50-54DA-0452-F900167A1344}"/>
              </a:ext>
            </a:extLst>
          </p:cNvPr>
          <p:cNvSpPr/>
          <p:nvPr/>
        </p:nvSpPr>
        <p:spPr>
          <a:xfrm>
            <a:off x="881064" y="824972"/>
            <a:ext cx="2302933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Consultas SQL em objetos no S3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3528B-4371-40D1-6C66-F8816956D1F7}"/>
              </a:ext>
            </a:extLst>
          </p:cNvPr>
          <p:cNvSpPr/>
          <p:nvPr/>
        </p:nvSpPr>
        <p:spPr>
          <a:xfrm>
            <a:off x="881064" y="2041262"/>
            <a:ext cx="2390773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associados: S3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A4C2F0-FFA1-A500-90EA-4715E9B250D6}"/>
              </a:ext>
            </a:extLst>
          </p:cNvPr>
          <p:cNvCxnSpPr>
            <a:stCxn id="6146" idx="1"/>
            <a:endCxn id="5" idx="3"/>
          </p:cNvCxnSpPr>
          <p:nvPr/>
        </p:nvCxnSpPr>
        <p:spPr>
          <a:xfrm flipH="1" flipV="1">
            <a:off x="3183997" y="1172634"/>
            <a:ext cx="2682315" cy="259081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2F397-5B1E-E729-057C-D2398F905314}"/>
              </a:ext>
            </a:extLst>
          </p:cNvPr>
          <p:cNvCxnSpPr>
            <a:cxnSpLocks/>
            <a:stCxn id="6146" idx="1"/>
            <a:endCxn id="7" idx="3"/>
          </p:cNvCxnSpPr>
          <p:nvPr/>
        </p:nvCxnSpPr>
        <p:spPr>
          <a:xfrm flipH="1" flipV="1">
            <a:off x="3271837" y="2388924"/>
            <a:ext cx="2594475" cy="137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2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58183" y="3866119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 AutoScaling</a:t>
            </a:r>
            <a:endParaRPr lang="en-BR" dirty="0"/>
          </a:p>
        </p:txBody>
      </p:sp>
      <p:pic>
        <p:nvPicPr>
          <p:cNvPr id="50178" name="Picture 2" descr="Draw AWS Architecture Diagrams Online">
            <a:extLst>
              <a:ext uri="{FF2B5EF4-FFF2-40B4-BE49-F238E27FC236}">
                <a16:creationId xmlns:a16="http://schemas.microsoft.com/office/drawing/2014/main" id="{8FA800D1-4D79-A8A7-A4EA-86AAB3E1E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451" y="2836334"/>
            <a:ext cx="844549" cy="84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989526-8E13-9CCA-B67C-A79DF04F8BF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escalar serviços de acordo com algumas variáveis (uso de CPU por exemplo).</a:t>
            </a:r>
          </a:p>
        </p:txBody>
      </p:sp>
    </p:spTree>
    <p:extLst>
      <p:ext uri="{BB962C8B-B14F-4D97-AF65-F5344CB8AC3E}">
        <p14:creationId xmlns:p14="http://schemas.microsoft.com/office/powerpoint/2010/main" val="3603065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1257" y="3866119"/>
            <a:ext cx="22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Elastic Beanstalk</a:t>
            </a:r>
            <a:endParaRPr lang="en-BR" dirty="0"/>
          </a:p>
        </p:txBody>
      </p:sp>
      <p:pic>
        <p:nvPicPr>
          <p:cNvPr id="52226" name="Picture 2" descr="AWS Elastic Beanstalk Vector Logo - Download Free SVG Icon | Worldvectorlogo">
            <a:extLst>
              <a:ext uri="{FF2B5EF4-FFF2-40B4-BE49-F238E27FC236}">
                <a16:creationId xmlns:a16="http://schemas.microsoft.com/office/drawing/2014/main" id="{5F7D7A14-878C-FF10-40B3-AF64E398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230" y="2827867"/>
            <a:ext cx="912282" cy="91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B5B442-4AFF-0867-A2D0-64412EE161A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ambiente computacional de forma simples e rápida.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1BA2E3-2C3C-31ED-05B6-48148A9F0817}"/>
              </a:ext>
            </a:extLst>
          </p:cNvPr>
          <p:cNvSpPr/>
          <p:nvPr/>
        </p:nvSpPr>
        <p:spPr>
          <a:xfrm>
            <a:off x="7058809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Abstrai diversas etapas, facilitando todo o processo de deploy e configuração do ambiente da aplicação na nuvem.</a:t>
            </a:r>
          </a:p>
        </p:txBody>
      </p:sp>
    </p:spTree>
    <p:extLst>
      <p:ext uri="{BB962C8B-B14F-4D97-AF65-F5344CB8AC3E}">
        <p14:creationId xmlns:p14="http://schemas.microsoft.com/office/powerpoint/2010/main" val="3505212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79620" y="3891519"/>
            <a:ext cx="15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Outposts</a:t>
            </a:r>
            <a:endParaRPr lang="en-BR" dirty="0"/>
          </a:p>
        </p:txBody>
      </p:sp>
      <p:pic>
        <p:nvPicPr>
          <p:cNvPr id="54274" name="Picture 2" descr="Draw AWS Architecture Diagrams Online">
            <a:extLst>
              <a:ext uri="{FF2B5EF4-FFF2-40B4-BE49-F238E27FC236}">
                <a16:creationId xmlns:a16="http://schemas.microsoft.com/office/drawing/2014/main" id="{3A78C0E4-A0F4-DFA7-DD2E-0DC70EAA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821" y="2765453"/>
            <a:ext cx="991631" cy="99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A75B40-CD09-8AF8-98E9-7E1D123E38EC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nativos da AWS em ambiente on-premise.</a:t>
            </a:r>
          </a:p>
        </p:txBody>
      </p:sp>
    </p:spTree>
    <p:extLst>
      <p:ext uri="{BB962C8B-B14F-4D97-AF65-F5344CB8AC3E}">
        <p14:creationId xmlns:p14="http://schemas.microsoft.com/office/powerpoint/2010/main" val="1383263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953934" y="3933852"/>
            <a:ext cx="37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Serverless Application Repository</a:t>
            </a:r>
            <a:endParaRPr lang="en-BR" dirty="0"/>
          </a:p>
        </p:txBody>
      </p:sp>
      <p:pic>
        <p:nvPicPr>
          <p:cNvPr id="56322" name="Picture 2" descr="10 Things Serverless Architects Should Know | AWS Architecture Blog">
            <a:extLst>
              <a:ext uri="{FF2B5EF4-FFF2-40B4-BE49-F238E27FC236}">
                <a16:creationId xmlns:a16="http://schemas.microsoft.com/office/drawing/2014/main" id="{CEE2009C-B678-11C5-AE17-0C673D21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884" y="2841652"/>
            <a:ext cx="966231" cy="966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9D1C49-216B-8143-14E9-C53293346F3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compartilhamento de templates de aplicações serverless</a:t>
            </a:r>
          </a:p>
        </p:txBody>
      </p:sp>
    </p:spTree>
    <p:extLst>
      <p:ext uri="{BB962C8B-B14F-4D97-AF65-F5344CB8AC3E}">
        <p14:creationId xmlns:p14="http://schemas.microsoft.com/office/powerpoint/2010/main" val="4115787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801" y="3850216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VMware Cloud on AWS</a:t>
            </a:r>
            <a:endParaRPr lang="en-BR" dirty="0"/>
          </a:p>
        </p:txBody>
      </p:sp>
      <p:pic>
        <p:nvPicPr>
          <p:cNvPr id="58370" name="Picture 2" descr="VMware Cloud on AWS Technical Overview - VMware Cloud Blog">
            <a:extLst>
              <a:ext uri="{FF2B5EF4-FFF2-40B4-BE49-F238E27FC236}">
                <a16:creationId xmlns:a16="http://schemas.microsoft.com/office/drawing/2014/main" id="{22768180-FD2C-FC49-CB72-E545B8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667" y="2827866"/>
            <a:ext cx="198755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237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2" y="3858683"/>
            <a:ext cx="184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Wavelength</a:t>
            </a:r>
            <a:endParaRPr lang="en-BR" dirty="0"/>
          </a:p>
        </p:txBody>
      </p:sp>
      <p:pic>
        <p:nvPicPr>
          <p:cNvPr id="60418" name="Picture 2" descr="Draw AWS Architecture Diagrams Online">
            <a:extLst>
              <a:ext uri="{FF2B5EF4-FFF2-40B4-BE49-F238E27FC236}">
                <a16:creationId xmlns:a16="http://schemas.microsoft.com/office/drawing/2014/main" id="{6BD8C78C-DEAE-4ADC-2DAA-BD2E94EF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534" y="2687081"/>
            <a:ext cx="948267" cy="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38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stack of shipping containers&#10;&#10;Description automatically generated">
            <a:extLst>
              <a:ext uri="{FF2B5EF4-FFF2-40B4-BE49-F238E27FC236}">
                <a16:creationId xmlns:a16="http://schemas.microsoft.com/office/drawing/2014/main" id="{D5A94A39-6E1E-243F-838B-F6BE2FAA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34" b="4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5: Containers</a:t>
            </a:r>
          </a:p>
        </p:txBody>
      </p:sp>
    </p:spTree>
    <p:extLst>
      <p:ext uri="{BB962C8B-B14F-4D97-AF65-F5344CB8AC3E}">
        <p14:creationId xmlns:p14="http://schemas.microsoft.com/office/powerpoint/2010/main" val="1648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ECS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76303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351103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Distro</a:t>
            </a:r>
          </a:p>
        </p:txBody>
      </p:sp>
      <p:pic>
        <p:nvPicPr>
          <p:cNvPr id="62466" name="Picture 2" descr="Amazon ECR Public Gallery - Amazon EKS Distribution/eks-distro-base">
            <a:extLst>
              <a:ext uri="{FF2B5EF4-FFF2-40B4-BE49-F238E27FC236}">
                <a16:creationId xmlns:a16="http://schemas.microsoft.com/office/drawing/2014/main" id="{ECB9BE4D-7C70-E47A-723F-75406FC8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468" y="2741085"/>
            <a:ext cx="931332" cy="93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05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72772" y="3629054"/>
            <a:ext cx="2041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Data Exchange</a:t>
            </a:r>
            <a:endParaRPr lang="en-BR" dirty="0"/>
          </a:p>
        </p:txBody>
      </p:sp>
      <p:pic>
        <p:nvPicPr>
          <p:cNvPr id="7170" name="Picture 2" descr="Draw AWS Architecture Diagrams Online">
            <a:extLst>
              <a:ext uri="{FF2B5EF4-FFF2-40B4-BE49-F238E27FC236}">
                <a16:creationId xmlns:a16="http://schemas.microsoft.com/office/drawing/2014/main" id="{FDE6C3CE-7757-FAF7-0C2A-B1D330C9F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733" y="2519864"/>
            <a:ext cx="980017" cy="98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197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Registry (Amazon ECR)</a:t>
            </a:r>
          </a:p>
        </p:txBody>
      </p:sp>
      <p:pic>
        <p:nvPicPr>
          <p:cNvPr id="63490" name="Picture 2" descr="AWS ECR: Basics Explained. Overview of ECR Basics | by Eli Front | Medium">
            <a:extLst>
              <a:ext uri="{FF2B5EF4-FFF2-40B4-BE49-F238E27FC236}">
                <a16:creationId xmlns:a16="http://schemas.microsoft.com/office/drawing/2014/main" id="{413DB57C-EABA-7939-3C7B-A0E8B5AD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867" y="2708171"/>
            <a:ext cx="922865" cy="92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595835-6DC7-8410-65E5-62EC6ADE2D78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imagens docker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802705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Service (Amazon ECS)</a:t>
            </a:r>
          </a:p>
        </p:txBody>
      </p:sp>
      <p:pic>
        <p:nvPicPr>
          <p:cNvPr id="65538" name="Picture 2" descr="Amazon Elastic Container Service">
            <a:extLst>
              <a:ext uri="{FF2B5EF4-FFF2-40B4-BE49-F238E27FC236}">
                <a16:creationId xmlns:a16="http://schemas.microsoft.com/office/drawing/2014/main" id="{291448BE-28CF-A083-57D2-C19EE75D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16" y="2777065"/>
            <a:ext cx="903817" cy="90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EB829-D959-0496-BFBF-55E8BD7AE3A0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de execução de containers (docker) de modo simples e confiável</a:t>
            </a:r>
          </a:p>
        </p:txBody>
      </p:sp>
    </p:spTree>
    <p:extLst>
      <p:ext uri="{BB962C8B-B14F-4D97-AF65-F5344CB8AC3E}">
        <p14:creationId xmlns:p14="http://schemas.microsoft.com/office/powerpoint/2010/main" val="1577466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085166" y="387561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Kubernetes Service (Amazon EKS)</a:t>
            </a:r>
          </a:p>
        </p:txBody>
      </p:sp>
      <p:pic>
        <p:nvPicPr>
          <p:cNvPr id="67586" name="Picture 2" descr="Draw AWS Architecture Diagrams Online">
            <a:extLst>
              <a:ext uri="{FF2B5EF4-FFF2-40B4-BE49-F238E27FC236}">
                <a16:creationId xmlns:a16="http://schemas.microsoft.com/office/drawing/2014/main" id="{E9A8C3F4-6FBD-90F4-2101-62CD21CC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99" y="2835301"/>
            <a:ext cx="855134" cy="85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158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68" name="Rectangle 6866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69" name="Rectangle 6866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7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71" name="Oval 6867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2" name="Oval 6867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3" name="Oval 6867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4" name="Oval 6867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5" name="Oval 6867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76" name="Oval 6867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7" name="Oval 6867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8" name="Oval 6867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9" name="Oval 6867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80" name="Oval 6867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1" name="Freeform: Shape 6865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2" name="Freeform: Shape 6865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3" name="Freeform: Shape 6865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4" name="Oval 6868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5" name="Freeform: Shape 6866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686" name="Rectangle 6868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8B075016-33D7-1800-0152-FC8E1358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687" name="Rectangle 68686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6: Database</a:t>
            </a:r>
          </a:p>
        </p:txBody>
      </p:sp>
    </p:spTree>
    <p:extLst>
      <p:ext uri="{BB962C8B-B14F-4D97-AF65-F5344CB8AC3E}">
        <p14:creationId xmlns:p14="http://schemas.microsoft.com/office/powerpoint/2010/main" val="40648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4400" y="3884083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366" y="312208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0D1E0B-5004-1EC5-842C-C956B87910E2}"/>
              </a:ext>
            </a:extLst>
          </p:cNvPr>
          <p:cNvSpPr/>
          <p:nvPr/>
        </p:nvSpPr>
        <p:spPr>
          <a:xfrm>
            <a:off x="490968" y="412550"/>
            <a:ext cx="2675565" cy="4171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3977577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67199" y="391795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 Serverless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0" y="3105150"/>
            <a:ext cx="787400" cy="78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EB36EF-5931-BF6F-DACB-21F600E7DC14}"/>
              </a:ext>
            </a:extLst>
          </p:cNvPr>
          <p:cNvSpPr/>
          <p:nvPr/>
        </p:nvSpPr>
        <p:spPr>
          <a:xfrm>
            <a:off x="516368" y="437950"/>
            <a:ext cx="2802565" cy="467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1325209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098799" y="3867150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DocumentDB (with MongoDB compatibility)</a:t>
            </a:r>
          </a:p>
        </p:txBody>
      </p:sp>
      <p:pic>
        <p:nvPicPr>
          <p:cNvPr id="72706" name="Picture 2" descr="AWS Cloud Resource | DocumentDB">
            <a:extLst>
              <a:ext uri="{FF2B5EF4-FFF2-40B4-BE49-F238E27FC236}">
                <a16:creationId xmlns:a16="http://schemas.microsoft.com/office/drawing/2014/main" id="{03D512BD-FE09-291A-19B5-939DF3E8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0" y="299085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5615CA-4EB6-0F31-1333-E5D76450D3ED}"/>
              </a:ext>
            </a:extLst>
          </p:cNvPr>
          <p:cNvSpPr/>
          <p:nvPr/>
        </p:nvSpPr>
        <p:spPr>
          <a:xfrm>
            <a:off x="516367" y="437950"/>
            <a:ext cx="3200499" cy="4736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3FA4DF-4CF4-74DB-5146-1E0C9153EC2B}"/>
              </a:ext>
            </a:extLst>
          </p:cNvPr>
          <p:cNvSpPr/>
          <p:nvPr/>
        </p:nvSpPr>
        <p:spPr>
          <a:xfrm>
            <a:off x="516367" y="1087410"/>
            <a:ext cx="320049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Compatível com o MongoDB</a:t>
            </a:r>
          </a:p>
        </p:txBody>
      </p:sp>
    </p:spTree>
    <p:extLst>
      <p:ext uri="{BB962C8B-B14F-4D97-AF65-F5344CB8AC3E}">
        <p14:creationId xmlns:p14="http://schemas.microsoft.com/office/powerpoint/2010/main" val="16892945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0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DynamoDB</a:t>
            </a:r>
          </a:p>
        </p:txBody>
      </p:sp>
      <p:pic>
        <p:nvPicPr>
          <p:cNvPr id="74754" name="Picture 2" descr="Amazon DynamoDB | AWS Database Blog">
            <a:extLst>
              <a:ext uri="{FF2B5EF4-FFF2-40B4-BE49-F238E27FC236}">
                <a16:creationId xmlns:a16="http://schemas.microsoft.com/office/drawing/2014/main" id="{07C26FAC-E9CD-F015-026F-0494FF5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750" y="3147296"/>
            <a:ext cx="729538" cy="71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067A5-8C64-2941-B292-93ECAB01F254}"/>
              </a:ext>
            </a:extLst>
          </p:cNvPr>
          <p:cNvSpPr/>
          <p:nvPr/>
        </p:nvSpPr>
        <p:spPr>
          <a:xfrm>
            <a:off x="516367" y="437951"/>
            <a:ext cx="3081965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</p:spTree>
    <p:extLst>
      <p:ext uri="{BB962C8B-B14F-4D97-AF65-F5344CB8AC3E}">
        <p14:creationId xmlns:p14="http://schemas.microsoft.com/office/powerpoint/2010/main" val="34698262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14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ElastiCache</a:t>
            </a:r>
          </a:p>
        </p:txBody>
      </p:sp>
      <p:pic>
        <p:nvPicPr>
          <p:cNvPr id="76802" name="Picture 2" descr="Draw AWS Architecture Diagrams Online">
            <a:extLst>
              <a:ext uri="{FF2B5EF4-FFF2-40B4-BE49-F238E27FC236}">
                <a16:creationId xmlns:a16="http://schemas.microsoft.com/office/drawing/2014/main" id="{F0273D64-875B-6A91-5968-24584B2B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1" y="3045751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6FAE71-4812-6CB7-078A-1D6AB0DF8CF6}"/>
              </a:ext>
            </a:extLst>
          </p:cNvPr>
          <p:cNvSpPr/>
          <p:nvPr/>
        </p:nvSpPr>
        <p:spPr>
          <a:xfrm>
            <a:off x="516368" y="437950"/>
            <a:ext cx="2979868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Cache utilizado com banco de dados relacionais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84EE75-F39F-432D-076C-C958E0599698}"/>
              </a:ext>
            </a:extLst>
          </p:cNvPr>
          <p:cNvSpPr/>
          <p:nvPr/>
        </p:nvSpPr>
        <p:spPr>
          <a:xfrm>
            <a:off x="548642" y="1386416"/>
            <a:ext cx="2979868" cy="4000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Redis ou Memcached</a:t>
            </a:r>
          </a:p>
        </p:txBody>
      </p:sp>
    </p:spTree>
    <p:extLst>
      <p:ext uri="{BB962C8B-B14F-4D97-AF65-F5344CB8AC3E}">
        <p14:creationId xmlns:p14="http://schemas.microsoft.com/office/powerpoint/2010/main" val="1922378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769253" y="3858683"/>
            <a:ext cx="42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Keyspaces (for Apache Cassandra)</a:t>
            </a:r>
          </a:p>
        </p:txBody>
      </p:sp>
      <p:pic>
        <p:nvPicPr>
          <p:cNvPr id="78852" name="Picture 4" descr="Amazon Keyspaces - Reviews, Pros &amp; Cons | Companies using Amazon Keyspaces">
            <a:extLst>
              <a:ext uri="{FF2B5EF4-FFF2-40B4-BE49-F238E27FC236}">
                <a16:creationId xmlns:a16="http://schemas.microsoft.com/office/drawing/2014/main" id="{27BF9D07-B270-4820-E331-F8BDA9FA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9" y="3073399"/>
            <a:ext cx="711201" cy="7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07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72772" y="3629054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Data Pipeline</a:t>
            </a:r>
            <a:endParaRPr lang="en-BR" dirty="0"/>
          </a:p>
        </p:txBody>
      </p:sp>
      <p:pic>
        <p:nvPicPr>
          <p:cNvPr id="9222" name="Picture 6" descr="Cloud Icons | AWS Data Pipeline">
            <a:extLst>
              <a:ext uri="{FF2B5EF4-FFF2-40B4-BE49-F238E27FC236}">
                <a16:creationId xmlns:a16="http://schemas.microsoft.com/office/drawing/2014/main" id="{692DC628-2E70-6D93-21CA-63077B3A3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637" y="2548466"/>
            <a:ext cx="948267" cy="94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384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8326" y="3833283"/>
            <a:ext cx="18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Neptune</a:t>
            </a:r>
          </a:p>
        </p:txBody>
      </p:sp>
      <p:pic>
        <p:nvPicPr>
          <p:cNvPr id="80898" name="Picture 2" descr="Amazon Neptune">
            <a:extLst>
              <a:ext uri="{FF2B5EF4-FFF2-40B4-BE49-F238E27FC236}">
                <a16:creationId xmlns:a16="http://schemas.microsoft.com/office/drawing/2014/main" id="{DD49E053-4471-2971-AFFD-2F7C2D3D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84" y="307869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840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35405" y="3850217"/>
            <a:ext cx="18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Quantum Ledger Database (Amazon QLDB)</a:t>
            </a:r>
          </a:p>
        </p:txBody>
      </p:sp>
      <p:pic>
        <p:nvPicPr>
          <p:cNvPr id="82946" name="Picture 2" descr="QLDB - Database of Databases">
            <a:extLst>
              <a:ext uri="{FF2B5EF4-FFF2-40B4-BE49-F238E27FC236}">
                <a16:creationId xmlns:a16="http://schemas.microsoft.com/office/drawing/2014/main" id="{61EB3311-9B74-D4B0-D34A-22A6FD6D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4" y="28956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350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7835" y="381635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84994" name="Picture 2" descr="Cloud Icons | Amazon RDS">
            <a:extLst>
              <a:ext uri="{FF2B5EF4-FFF2-40B4-BE49-F238E27FC236}">
                <a16:creationId xmlns:a16="http://schemas.microsoft.com/office/drawing/2014/main" id="{76FB1A1E-5F03-07B3-D3E7-FB7BF700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5334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86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7: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7494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30638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X-Ray</a:t>
            </a:r>
          </a:p>
        </p:txBody>
      </p:sp>
      <p:pic>
        <p:nvPicPr>
          <p:cNvPr id="89090" name="Picture 2" descr="X-Ray Cheat Sheet">
            <a:extLst>
              <a:ext uri="{FF2B5EF4-FFF2-40B4-BE49-F238E27FC236}">
                <a16:creationId xmlns:a16="http://schemas.microsoft.com/office/drawing/2014/main" id="{165A5098-5C6C-5506-C461-0AFB4C2E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773" y="3085305"/>
            <a:ext cx="687389" cy="687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13647-8066-87FD-D373-59E0E6E6227C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troubleshooting e identificação de gargalos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3349282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8: Front-End Web Mobile</a:t>
            </a:r>
          </a:p>
        </p:txBody>
      </p:sp>
    </p:spTree>
    <p:extLst>
      <p:ext uri="{BB962C8B-B14F-4D97-AF65-F5344CB8AC3E}">
        <p14:creationId xmlns:p14="http://schemas.microsoft.com/office/powerpoint/2010/main" val="12302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6133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Amplify</a:t>
            </a:r>
          </a:p>
        </p:txBody>
      </p:sp>
      <p:pic>
        <p:nvPicPr>
          <p:cNvPr id="93186" name="Picture 2" descr="AWS Icons">
            <a:extLst>
              <a:ext uri="{FF2B5EF4-FFF2-40B4-BE49-F238E27FC236}">
                <a16:creationId xmlns:a16="http://schemas.microsoft.com/office/drawing/2014/main" id="{21A29C95-5368-95E3-E238-BBBE1D69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5" y="3055937"/>
            <a:ext cx="730250" cy="73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6D36D-96AC-D13F-E79E-B616272A1A0D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apps em nuvem de modo rápido e prático</a:t>
            </a:r>
          </a:p>
        </p:txBody>
      </p:sp>
    </p:spTree>
    <p:extLst>
      <p:ext uri="{BB962C8B-B14F-4D97-AF65-F5344CB8AC3E}">
        <p14:creationId xmlns:p14="http://schemas.microsoft.com/office/powerpoint/2010/main" val="32189306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15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API Gateway</a:t>
            </a:r>
          </a:p>
        </p:txBody>
      </p:sp>
      <p:pic>
        <p:nvPicPr>
          <p:cNvPr id="94210" name="Picture 2" descr="AWS API Gateway | Pulumi Registry">
            <a:extLst>
              <a:ext uri="{FF2B5EF4-FFF2-40B4-BE49-F238E27FC236}">
                <a16:creationId xmlns:a16="http://schemas.microsoft.com/office/drawing/2014/main" id="{766313F8-42D1-27C2-18A5-DCE67887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533" y="3073533"/>
            <a:ext cx="710934" cy="710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E6DFA-AA42-91EF-B648-556B4A2DBEEA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Camada de segurança e melhor mantenibilidade para uma API</a:t>
            </a:r>
          </a:p>
        </p:txBody>
      </p:sp>
    </p:spTree>
    <p:extLst>
      <p:ext uri="{BB962C8B-B14F-4D97-AF65-F5344CB8AC3E}">
        <p14:creationId xmlns:p14="http://schemas.microsoft.com/office/powerpoint/2010/main" val="12932281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Device Farm</a:t>
            </a:r>
          </a:p>
        </p:txBody>
      </p:sp>
      <p:pic>
        <p:nvPicPr>
          <p:cNvPr id="95234" name="Picture 2" descr="Cloud Icons | AWS Device Farm">
            <a:extLst>
              <a:ext uri="{FF2B5EF4-FFF2-40B4-BE49-F238E27FC236}">
                <a16:creationId xmlns:a16="http://schemas.microsoft.com/office/drawing/2014/main" id="{6C46CEE8-F6F7-BD5E-E5A6-1EAA0882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532" y="2998787"/>
            <a:ext cx="782495" cy="78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94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16586" y="3830638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Pinpoint</a:t>
            </a:r>
          </a:p>
        </p:txBody>
      </p:sp>
      <p:pic>
        <p:nvPicPr>
          <p:cNvPr id="96258" name="Picture 2" descr="AWS Icons">
            <a:extLst>
              <a:ext uri="{FF2B5EF4-FFF2-40B4-BE49-F238E27FC236}">
                <a16:creationId xmlns:a16="http://schemas.microsoft.com/office/drawing/2014/main" id="{A77D8D71-FF4C-B327-AAE5-69061246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67" y="3018895"/>
            <a:ext cx="788021" cy="78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56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3798" y="363752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527" y="2590800"/>
            <a:ext cx="963083" cy="9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6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20" name="Rectangle 6871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22" name="Rectangle 6872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25" name="Oval 6872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6" name="Oval 6872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7" name="Oval 6872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8" name="Oval 6872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9" name="Oval 6872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0" name="Oval 6872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1" name="Oval 6873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2" name="Oval 6873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3" name="Oval 6873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4" name="Oval 6873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5" name="Freeform: Shape 6873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6" name="Freeform: Shape 6873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7" name="Freeform: Shape 6873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8" name="Oval 6873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9" name="Freeform: Shape 6873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41" name="Rectangle 6874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blue circuit board in the shape of a brain&#10;&#10;Description automatically generated">
            <a:extLst>
              <a:ext uri="{FF2B5EF4-FFF2-40B4-BE49-F238E27FC236}">
                <a16:creationId xmlns:a16="http://schemas.microsoft.com/office/drawing/2014/main" id="{33057A37-373D-46A5-D248-71040E1D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96" b="19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43" name="Rectangle 68742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Seção 9: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23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Comprehend</a:t>
            </a:r>
          </a:p>
        </p:txBody>
      </p:sp>
      <p:pic>
        <p:nvPicPr>
          <p:cNvPr id="97282" name="Picture 2" descr="Amazon Comprehend | AWS Machine Learning">
            <a:extLst>
              <a:ext uri="{FF2B5EF4-FFF2-40B4-BE49-F238E27FC236}">
                <a16:creationId xmlns:a16="http://schemas.microsoft.com/office/drawing/2014/main" id="{DBC6E0B1-6762-7953-FD20-F18D460B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334" y="3021785"/>
            <a:ext cx="793052" cy="79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126FB0-6E29-5B45-D063-67210E4E314F}"/>
              </a:ext>
            </a:extLst>
          </p:cNvPr>
          <p:cNvSpPr/>
          <p:nvPr/>
        </p:nvSpPr>
        <p:spPr>
          <a:xfrm>
            <a:off x="602428" y="588557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encontrar palavras-chave, entidades, lingua utilizada no texto, análise de sentimento</a:t>
            </a:r>
          </a:p>
        </p:txBody>
      </p:sp>
    </p:spTree>
    <p:extLst>
      <p:ext uri="{BB962C8B-B14F-4D97-AF65-F5344CB8AC3E}">
        <p14:creationId xmlns:p14="http://schemas.microsoft.com/office/powerpoint/2010/main" val="222361533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7275704" y="436482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Forecast</a:t>
            </a:r>
          </a:p>
        </p:txBody>
      </p:sp>
      <p:pic>
        <p:nvPicPr>
          <p:cNvPr id="98306" name="Picture 2" descr="AWS Icons">
            <a:extLst>
              <a:ext uri="{FF2B5EF4-FFF2-40B4-BE49-F238E27FC236}">
                <a16:creationId xmlns:a16="http://schemas.microsoft.com/office/drawing/2014/main" id="{97A4CCBC-0EC7-B4EB-2F3B-000446B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2587" y="3511900"/>
            <a:ext cx="793625" cy="79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591D-CC2B-1C13-81F2-36AB114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266640"/>
            <a:ext cx="4248374" cy="23930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F714A7-E63D-07A0-9BF7-68F00CC33C68}"/>
              </a:ext>
            </a:extLst>
          </p:cNvPr>
          <p:cNvSpPr/>
          <p:nvPr/>
        </p:nvSpPr>
        <p:spPr>
          <a:xfrm>
            <a:off x="279699" y="3268002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criar previsões para diversos contextos utilizando modelos</a:t>
            </a:r>
          </a:p>
        </p:txBody>
      </p:sp>
    </p:spTree>
    <p:extLst>
      <p:ext uri="{BB962C8B-B14F-4D97-AF65-F5344CB8AC3E}">
        <p14:creationId xmlns:p14="http://schemas.microsoft.com/office/powerpoint/2010/main" val="489269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31903" y="3859213"/>
            <a:ext cx="24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Fraud Detector</a:t>
            </a:r>
          </a:p>
        </p:txBody>
      </p:sp>
      <p:pic>
        <p:nvPicPr>
          <p:cNvPr id="99330" name="Picture 2" descr="Why Amazon AWS is a bad deal for most companies">
            <a:extLst>
              <a:ext uri="{FF2B5EF4-FFF2-40B4-BE49-F238E27FC236}">
                <a16:creationId xmlns:a16="http://schemas.microsoft.com/office/drawing/2014/main" id="{D4FAA0A1-E2CC-8E70-8238-34BB08DB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800" y="3057013"/>
            <a:ext cx="802200" cy="80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DD2AF0-FC45-B505-4D29-A26DDB298368}"/>
              </a:ext>
            </a:extLst>
          </p:cNvPr>
          <p:cNvSpPr/>
          <p:nvPr/>
        </p:nvSpPr>
        <p:spPr>
          <a:xfrm>
            <a:off x="355002" y="438741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detectar fraudes em pagamentos, atividades online e criação de contas falsas por exemplo</a:t>
            </a:r>
          </a:p>
        </p:txBody>
      </p:sp>
    </p:spTree>
    <p:extLst>
      <p:ext uri="{BB962C8B-B14F-4D97-AF65-F5344CB8AC3E}">
        <p14:creationId xmlns:p14="http://schemas.microsoft.com/office/powerpoint/2010/main" val="7952167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59813" y="3877946"/>
            <a:ext cx="17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Kendra</a:t>
            </a:r>
          </a:p>
        </p:txBody>
      </p:sp>
      <p:pic>
        <p:nvPicPr>
          <p:cNvPr id="100354" name="Picture 2" descr="Powering Amazon Kendra as a Search Engine | by Aditya Guha | Medium">
            <a:extLst>
              <a:ext uri="{FF2B5EF4-FFF2-40B4-BE49-F238E27FC236}">
                <a16:creationId xmlns:a16="http://schemas.microsoft.com/office/drawing/2014/main" id="{D46EA54B-36ED-7F94-3644-EBBA9903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75" y="3168333"/>
            <a:ext cx="1349571" cy="7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9A6922-3B7B-9B84-BB20-BCFAF20D495E}"/>
              </a:ext>
            </a:extLst>
          </p:cNvPr>
          <p:cNvSpPr/>
          <p:nvPr/>
        </p:nvSpPr>
        <p:spPr>
          <a:xfrm>
            <a:off x="355002" y="438741"/>
            <a:ext cx="3732903" cy="6534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Melhorar pesquisas em fontes de dados</a:t>
            </a:r>
          </a:p>
        </p:txBody>
      </p:sp>
    </p:spTree>
    <p:extLst>
      <p:ext uri="{BB962C8B-B14F-4D97-AF65-F5344CB8AC3E}">
        <p14:creationId xmlns:p14="http://schemas.microsoft.com/office/powerpoint/2010/main" val="37873274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Lex</a:t>
            </a:r>
          </a:p>
        </p:txBody>
      </p:sp>
      <p:pic>
        <p:nvPicPr>
          <p:cNvPr id="101378" name="Picture 2" descr="CSML - Amazon Lex CSML Chatbot Integration">
            <a:extLst>
              <a:ext uri="{FF2B5EF4-FFF2-40B4-BE49-F238E27FC236}">
                <a16:creationId xmlns:a16="http://schemas.microsoft.com/office/drawing/2014/main" id="{B4D9200F-B845-F616-0594-2B46CBEE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454" y="3129466"/>
            <a:ext cx="726546" cy="7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F5750-E53A-8985-CEEE-1E2AEEABBD2D}"/>
              </a:ext>
            </a:extLst>
          </p:cNvPr>
          <p:cNvSpPr/>
          <p:nvPr/>
        </p:nvSpPr>
        <p:spPr>
          <a:xfrm>
            <a:off x="570155" y="449499"/>
            <a:ext cx="3205779" cy="57247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chatbots</a:t>
            </a:r>
          </a:p>
        </p:txBody>
      </p:sp>
    </p:spTree>
    <p:extLst>
      <p:ext uri="{BB962C8B-B14F-4D97-AF65-F5344CB8AC3E}">
        <p14:creationId xmlns:p14="http://schemas.microsoft.com/office/powerpoint/2010/main" val="14241229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Polly</a:t>
            </a:r>
          </a:p>
        </p:txBody>
      </p:sp>
      <p:pic>
        <p:nvPicPr>
          <p:cNvPr id="102402" name="Picture 2" descr="Amazon Polly TTS - Overview (O11) | OutSystems">
            <a:extLst>
              <a:ext uri="{FF2B5EF4-FFF2-40B4-BE49-F238E27FC236}">
                <a16:creationId xmlns:a16="http://schemas.microsoft.com/office/drawing/2014/main" id="{1EE3ACB5-B66C-4062-F22E-81DD10F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37" y="3111445"/>
            <a:ext cx="747768" cy="7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49FA47-8EC1-16C5-D64F-E538D3FE8C3F}"/>
              </a:ext>
            </a:extLst>
          </p:cNvPr>
          <p:cNvSpPr/>
          <p:nvPr/>
        </p:nvSpPr>
        <p:spPr>
          <a:xfrm>
            <a:off x="570155" y="449499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Colocamos um texto escrito e o serviço retorna o texto falado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00F1D-AACA-F009-D37D-A70B77C5D90B}"/>
              </a:ext>
            </a:extLst>
          </p:cNvPr>
          <p:cNvSpPr/>
          <p:nvPr/>
        </p:nvSpPr>
        <p:spPr>
          <a:xfrm>
            <a:off x="570155" y="1763725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Em resumo transforma algo escrito em algo falado (escrita -&gt; som)</a:t>
            </a:r>
          </a:p>
        </p:txBody>
      </p:sp>
    </p:spTree>
    <p:extLst>
      <p:ext uri="{BB962C8B-B14F-4D97-AF65-F5344CB8AC3E}">
        <p14:creationId xmlns:p14="http://schemas.microsoft.com/office/powerpoint/2010/main" val="32970411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Rekognition</a:t>
            </a:r>
          </a:p>
        </p:txBody>
      </p:sp>
      <p:pic>
        <p:nvPicPr>
          <p:cNvPr id="103426" name="Picture 2" descr="Cloud Icons | Amazon Rekognition">
            <a:extLst>
              <a:ext uri="{FF2B5EF4-FFF2-40B4-BE49-F238E27FC236}">
                <a16:creationId xmlns:a16="http://schemas.microsoft.com/office/drawing/2014/main" id="{D870C19E-688C-3F1B-C58C-B8CBE8BD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041" y="3039041"/>
            <a:ext cx="779917" cy="77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43FFA7-CA71-12E4-661C-23DD4B2201DE}"/>
              </a:ext>
            </a:extLst>
          </p:cNvPr>
          <p:cNvSpPr/>
          <p:nvPr/>
        </p:nvSpPr>
        <p:spPr>
          <a:xfrm>
            <a:off x="742278" y="718440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funcionar como ferramenta de moderação de imagens</a:t>
            </a:r>
          </a:p>
        </p:txBody>
      </p:sp>
    </p:spTree>
    <p:extLst>
      <p:ext uri="{BB962C8B-B14F-4D97-AF65-F5344CB8AC3E}">
        <p14:creationId xmlns:p14="http://schemas.microsoft.com/office/powerpoint/2010/main" val="17450478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SageMaker</a:t>
            </a:r>
          </a:p>
        </p:txBody>
      </p:sp>
      <p:pic>
        <p:nvPicPr>
          <p:cNvPr id="104450" name="Picture 2" descr="Amazon SageMaker SVG Logo | Free SVG logos &amp; icons download | SVGmix">
            <a:extLst>
              <a:ext uri="{FF2B5EF4-FFF2-40B4-BE49-F238E27FC236}">
                <a16:creationId xmlns:a16="http://schemas.microsoft.com/office/drawing/2014/main" id="{92356AC0-2A53-E299-FFC3-116A7DA3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027" y="3031860"/>
            <a:ext cx="794280" cy="794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694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33670" y="379466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Textract</a:t>
            </a:r>
          </a:p>
        </p:txBody>
      </p:sp>
      <p:pic>
        <p:nvPicPr>
          <p:cNvPr id="105474" name="Picture 2" descr="Amazon Textract - Overview (O11) | OutSystems">
            <a:extLst>
              <a:ext uri="{FF2B5EF4-FFF2-40B4-BE49-F238E27FC236}">
                <a16:creationId xmlns:a16="http://schemas.microsoft.com/office/drawing/2014/main" id="{FF26FA05-6B8C-719B-3D8A-F706DCDE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38" y="2985067"/>
            <a:ext cx="764383" cy="7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2D66F-857A-A683-361E-9FD8FB59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51" y="1408384"/>
            <a:ext cx="4949726" cy="4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09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3798" y="3637520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32" y="2566664"/>
            <a:ext cx="995685" cy="995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26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Transcribe</a:t>
            </a:r>
          </a:p>
        </p:txBody>
      </p:sp>
      <p:pic>
        <p:nvPicPr>
          <p:cNvPr id="106498" name="Picture 2" descr="Amazon Transcribe - Overview (O11) | OutSystems">
            <a:extLst>
              <a:ext uri="{FF2B5EF4-FFF2-40B4-BE49-F238E27FC236}">
                <a16:creationId xmlns:a16="http://schemas.microsoft.com/office/drawing/2014/main" id="{77B428D0-3C12-2843-50C1-E96247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626" y="2793496"/>
            <a:ext cx="819374" cy="81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2FDA1-3C73-7276-294C-15AD9C91262E}"/>
              </a:ext>
            </a:extLst>
          </p:cNvPr>
          <p:cNvSpPr/>
          <p:nvPr/>
        </p:nvSpPr>
        <p:spPr>
          <a:xfrm>
            <a:off x="570155" y="449499"/>
            <a:ext cx="4281544" cy="7612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Faz o caminho inverso do Polly. Converte o texto falado para o texto escrito.</a:t>
            </a:r>
          </a:p>
        </p:txBody>
      </p:sp>
    </p:spTree>
    <p:extLst>
      <p:ext uri="{BB962C8B-B14F-4D97-AF65-F5344CB8AC3E}">
        <p14:creationId xmlns:p14="http://schemas.microsoft.com/office/powerpoint/2010/main" val="374964708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Translate</a:t>
            </a:r>
          </a:p>
        </p:txBody>
      </p:sp>
      <p:pic>
        <p:nvPicPr>
          <p:cNvPr id="107522" name="Picture 2" descr="Amazon Translate - Overview (O11) | OutSystems">
            <a:extLst>
              <a:ext uri="{FF2B5EF4-FFF2-40B4-BE49-F238E27FC236}">
                <a16:creationId xmlns:a16="http://schemas.microsoft.com/office/drawing/2014/main" id="{44019BE0-78A2-C625-7B23-4BD9B22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2" y="2884350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D020D7-706E-F9B3-328C-D5FCF3F76CA7}"/>
              </a:ext>
            </a:extLst>
          </p:cNvPr>
          <p:cNvSpPr/>
          <p:nvPr/>
        </p:nvSpPr>
        <p:spPr>
          <a:xfrm>
            <a:off x="570155" y="449499"/>
            <a:ext cx="2740312" cy="456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tradução</a:t>
            </a:r>
          </a:p>
        </p:txBody>
      </p:sp>
    </p:spTree>
    <p:extLst>
      <p:ext uri="{BB962C8B-B14F-4D97-AF65-F5344CB8AC3E}">
        <p14:creationId xmlns:p14="http://schemas.microsoft.com/office/powerpoint/2010/main" val="9021860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3" name="Rectangle 6877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4" name="Rectangle 6877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7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76" name="Oval 6877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7" name="Oval 6877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8" name="Oval 6877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9" name="Oval 6877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0" name="Oval 6877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6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7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8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0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1" name="Rectangle 6879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 useBgFill="1">
        <p:nvSpPr>
          <p:cNvPr id="68792" name="Rectangle 68791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06" y="2576164"/>
            <a:ext cx="5300988" cy="1395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Seção 10: Management and Governance</a:t>
            </a:r>
          </a:p>
        </p:txBody>
      </p:sp>
      <p:pic>
        <p:nvPicPr>
          <p:cNvPr id="11" name="Picture 10" descr="A road with yellow lines on it&#10;&#10;Description automatically generated">
            <a:extLst>
              <a:ext uri="{FF2B5EF4-FFF2-40B4-BE49-F238E27FC236}">
                <a16:creationId xmlns:a16="http://schemas.microsoft.com/office/drawing/2014/main" id="{BB3F1430-CFDB-37AB-3DC5-688AC9C2E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9535" y="-2"/>
            <a:ext cx="535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1362" y="363558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AWS CloudFormation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8546" name="Picture 2" descr="AWS CloudFormation coverage road map is now public! : r/aws">
            <a:extLst>
              <a:ext uri="{FF2B5EF4-FFF2-40B4-BE49-F238E27FC236}">
                <a16:creationId xmlns:a16="http://schemas.microsoft.com/office/drawing/2014/main" id="{DED51698-3460-EC94-5003-C8CD78B9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665" y="2885378"/>
            <a:ext cx="750208" cy="75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103F40-C450-05BB-8E6D-778C0062461B}"/>
              </a:ext>
            </a:extLst>
          </p:cNvPr>
          <p:cNvSpPr/>
          <p:nvPr/>
        </p:nvSpPr>
        <p:spPr>
          <a:xfrm>
            <a:off x="570154" y="449499"/>
            <a:ext cx="4848511" cy="481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infraestrutura for meio de um arquivo</a:t>
            </a:r>
          </a:p>
        </p:txBody>
      </p:sp>
    </p:spTree>
    <p:extLst>
      <p:ext uri="{BB962C8B-B14F-4D97-AF65-F5344CB8AC3E}">
        <p14:creationId xmlns:p14="http://schemas.microsoft.com/office/powerpoint/2010/main" val="5312577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5511" y="3810006"/>
            <a:ext cx="164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9570" name="Picture 2" descr="Cloud Icons | AWS CloudTrail">
            <a:extLst>
              <a:ext uri="{FF2B5EF4-FFF2-40B4-BE49-F238E27FC236}">
                <a16:creationId xmlns:a16="http://schemas.microsoft.com/office/drawing/2014/main" id="{F78B29F7-2254-3D5F-1692-45D60BCB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1" y="2965531"/>
            <a:ext cx="747649" cy="7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D24698-EAFC-E732-101E-8450AFBF0713}"/>
              </a:ext>
            </a:extLst>
          </p:cNvPr>
          <p:cNvSpPr/>
          <p:nvPr/>
        </p:nvSpPr>
        <p:spPr>
          <a:xfrm>
            <a:off x="570155" y="449499"/>
            <a:ext cx="5432712" cy="5411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Identificação de atividade/qualquer ação (trilha, rastro).  </a:t>
            </a:r>
          </a:p>
        </p:txBody>
      </p:sp>
    </p:spTree>
    <p:extLst>
      <p:ext uri="{BB962C8B-B14F-4D97-AF65-F5344CB8AC3E}">
        <p14:creationId xmlns:p14="http://schemas.microsoft.com/office/powerpoint/2010/main" val="2178731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0594" name="Picture 2" descr="Cloud Icons | Amazon CloudWatch">
            <a:extLst>
              <a:ext uri="{FF2B5EF4-FFF2-40B4-BE49-F238E27FC236}">
                <a16:creationId xmlns:a16="http://schemas.microsoft.com/office/drawing/2014/main" id="{D1154F50-364B-C4AD-3F7A-B7EA4C78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869" y="2513920"/>
            <a:ext cx="1102435" cy="110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10C5D6-BB59-17F6-025E-FCEE4B49CE15}"/>
              </a:ext>
            </a:extLst>
          </p:cNvPr>
          <p:cNvSpPr/>
          <p:nvPr/>
        </p:nvSpPr>
        <p:spPr>
          <a:xfrm>
            <a:off x="570154" y="449499"/>
            <a:ext cx="6099585" cy="102429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Ferramenta extremamente poderosa. Podemos visualizar logs, criar alertas, métricas, integrar com diversos serviços da AWS.</a:t>
            </a:r>
          </a:p>
        </p:txBody>
      </p:sp>
    </p:spTree>
    <p:extLst>
      <p:ext uri="{BB962C8B-B14F-4D97-AF65-F5344CB8AC3E}">
        <p14:creationId xmlns:p14="http://schemas.microsoft.com/office/powerpoint/2010/main" val="20471376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74783" y="3616355"/>
            <a:ext cx="9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1618" name="Picture 2" descr="AWS CLI">
            <a:extLst>
              <a:ext uri="{FF2B5EF4-FFF2-40B4-BE49-F238E27FC236}">
                <a16:creationId xmlns:a16="http://schemas.microsoft.com/office/drawing/2014/main" id="{B57E7D16-DF50-1D04-4D86-30F17F13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59" y="2921000"/>
            <a:ext cx="2107627" cy="6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BEB5D8-BA1B-490B-BAFE-CB479820DE60}"/>
              </a:ext>
            </a:extLst>
          </p:cNvPr>
          <p:cNvSpPr/>
          <p:nvPr/>
        </p:nvSpPr>
        <p:spPr>
          <a:xfrm>
            <a:off x="570154" y="620339"/>
            <a:ext cx="4924714" cy="4718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interação com AWS por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8682003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41246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Compute Optimizer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2642" name="Picture 2" descr="Draw AWS Architecture Diagrams Online">
            <a:extLst>
              <a:ext uri="{FF2B5EF4-FFF2-40B4-BE49-F238E27FC236}">
                <a16:creationId xmlns:a16="http://schemas.microsoft.com/office/drawing/2014/main" id="{CB4BB82C-01E4-30F4-6160-DC5BEF96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610" y="2802466"/>
            <a:ext cx="749026" cy="74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62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4326" y="3714960"/>
            <a:ext cx="1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Config</a:t>
            </a:r>
          </a:p>
        </p:txBody>
      </p:sp>
      <p:pic>
        <p:nvPicPr>
          <p:cNvPr id="113666" name="Picture 2" descr="AWS Config - Webfor">
            <a:extLst>
              <a:ext uri="{FF2B5EF4-FFF2-40B4-BE49-F238E27FC236}">
                <a16:creationId xmlns:a16="http://schemas.microsoft.com/office/drawing/2014/main" id="{30B678E4-8B51-3D97-909D-A73741F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054" y="2873945"/>
            <a:ext cx="784679" cy="78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CCC1E8-83B7-069F-36F3-51BEEA0E9808}"/>
              </a:ext>
            </a:extLst>
          </p:cNvPr>
          <p:cNvSpPr/>
          <p:nvPr/>
        </p:nvSpPr>
        <p:spPr>
          <a:xfrm>
            <a:off x="570154" y="449500"/>
            <a:ext cx="6099585" cy="7846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uma visualização detalhada dos recursos da sua conta na AWS (mudanças, aderência a políticas de configuração etc).</a:t>
            </a:r>
          </a:p>
        </p:txBody>
      </p:sp>
    </p:spTree>
    <p:extLst>
      <p:ext uri="{BB962C8B-B14F-4D97-AF65-F5344CB8AC3E}">
        <p14:creationId xmlns:p14="http://schemas.microsoft.com/office/powerpoint/2010/main" val="7151319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021" y="3683113"/>
            <a:ext cx="20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Control Tower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4690" name="Picture 2" descr="Build a Multi-Account Management Environment with AWS Control Tower - DEV  Community">
            <a:extLst>
              <a:ext uri="{FF2B5EF4-FFF2-40B4-BE49-F238E27FC236}">
                <a16:creationId xmlns:a16="http://schemas.microsoft.com/office/drawing/2014/main" id="{C0D4BEA0-CCAD-7FDF-54F4-673C5336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533" y="2845888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B1013-044A-1068-42A5-23FF54F78C1E}"/>
              </a:ext>
            </a:extLst>
          </p:cNvPr>
          <p:cNvSpPr/>
          <p:nvPr/>
        </p:nvSpPr>
        <p:spPr>
          <a:xfrm>
            <a:off x="570155" y="449500"/>
            <a:ext cx="3754420" cy="74460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com muitas contas</a:t>
            </a:r>
          </a:p>
        </p:txBody>
      </p:sp>
    </p:spTree>
    <p:extLst>
      <p:ext uri="{BB962C8B-B14F-4D97-AF65-F5344CB8AC3E}">
        <p14:creationId xmlns:p14="http://schemas.microsoft.com/office/powerpoint/2010/main" val="213314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48339" y="3645987"/>
            <a:ext cx="16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Kinesis</a:t>
            </a:r>
            <a:endParaRPr lang="en-BR" dirty="0"/>
          </a:p>
        </p:txBody>
      </p:sp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5" y="2472266"/>
            <a:ext cx="1039283" cy="103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234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3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Health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5714" name="Picture 2" descr="AWS Health | New Relic">
            <a:extLst>
              <a:ext uri="{FF2B5EF4-FFF2-40B4-BE49-F238E27FC236}">
                <a16:creationId xmlns:a16="http://schemas.microsoft.com/office/drawing/2014/main" id="{EE935F6F-33BA-70F1-E02A-EED13CC5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2" y="2837920"/>
            <a:ext cx="778435" cy="77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3C4F2B-8228-94C4-368D-2210DB705237}"/>
              </a:ext>
            </a:extLst>
          </p:cNvPr>
          <p:cNvSpPr/>
          <p:nvPr/>
        </p:nvSpPr>
        <p:spPr>
          <a:xfrm>
            <a:off x="570154" y="449499"/>
            <a:ext cx="3872753" cy="10996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ver incidentes em serviços da AWS, atualizações programadas etc</a:t>
            </a:r>
          </a:p>
        </p:txBody>
      </p:sp>
    </p:spTree>
    <p:extLst>
      <p:ext uri="{BB962C8B-B14F-4D97-AF65-F5344CB8AC3E}">
        <p14:creationId xmlns:p14="http://schemas.microsoft.com/office/powerpoint/2010/main" val="19292810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5713" y="3707132"/>
            <a:ext cx="22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License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6738" name="Picture 2" descr="AWS License Manager | AWS for SAP">
            <a:extLst>
              <a:ext uri="{FF2B5EF4-FFF2-40B4-BE49-F238E27FC236}">
                <a16:creationId xmlns:a16="http://schemas.microsoft.com/office/drawing/2014/main" id="{72DC6BC8-C1F4-99D8-BF60-9F26749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852" y="2912646"/>
            <a:ext cx="798033" cy="79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CC64E3-8B91-4FD1-03CF-81A4F462DE0D}"/>
              </a:ext>
            </a:extLst>
          </p:cNvPr>
          <p:cNvSpPr/>
          <p:nvPr/>
        </p:nvSpPr>
        <p:spPr>
          <a:xfrm>
            <a:off x="570154" y="449500"/>
            <a:ext cx="6385872" cy="9813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Possibilita o gerenciamento de licenças de softwares utilizados em seus recursos AWS. Exemplo: você possui uma EC2 que utiliza um software pago e precisa monitorar a situação da licensa.</a:t>
            </a:r>
          </a:p>
        </p:txBody>
      </p:sp>
    </p:spTree>
    <p:extLst>
      <p:ext uri="{BB962C8B-B14F-4D97-AF65-F5344CB8AC3E}">
        <p14:creationId xmlns:p14="http://schemas.microsoft.com/office/powerpoint/2010/main" val="328483238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3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Grafana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7762" name="Picture 2" descr="Cloud Icons | Amazon Managed Grafana">
            <a:extLst>
              <a:ext uri="{FF2B5EF4-FFF2-40B4-BE49-F238E27FC236}">
                <a16:creationId xmlns:a16="http://schemas.microsoft.com/office/drawing/2014/main" id="{71276732-8250-54D2-4E43-D14E7E52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736253"/>
            <a:ext cx="819747" cy="81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292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Service for Prometheus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8786" name="Picture 2">
            <a:extLst>
              <a:ext uri="{FF2B5EF4-FFF2-40B4-BE49-F238E27FC236}">
                <a16:creationId xmlns:a16="http://schemas.microsoft.com/office/drawing/2014/main" id="{7F46F3EA-1534-831D-D038-B56A015F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986" y="2791751"/>
            <a:ext cx="752014" cy="75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64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2870" y="3616355"/>
            <a:ext cx="27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9810" name="Picture 2" descr="AWS Management Console | AWS General">
            <a:extLst>
              <a:ext uri="{FF2B5EF4-FFF2-40B4-BE49-F238E27FC236}">
                <a16:creationId xmlns:a16="http://schemas.microsoft.com/office/drawing/2014/main" id="{5988E014-9CD8-546A-AA91-8A3ED526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200" y="2676555"/>
            <a:ext cx="939800" cy="93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983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Organizations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0834" name="Picture 2" descr="Work Together Using AWS Organizations | Salesforce Trailhead">
            <a:extLst>
              <a:ext uri="{FF2B5EF4-FFF2-40B4-BE49-F238E27FC236}">
                <a16:creationId xmlns:a16="http://schemas.microsoft.com/office/drawing/2014/main" id="{89A1FF4F-E529-5DCF-FD56-0957C162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933" y="2840161"/>
            <a:ext cx="736600" cy="73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59268F-325F-38A0-84B3-09396027E0FF}"/>
              </a:ext>
            </a:extLst>
          </p:cNvPr>
          <p:cNvSpPr/>
          <p:nvPr/>
        </p:nvSpPr>
        <p:spPr>
          <a:xfrm>
            <a:off x="434687" y="441033"/>
            <a:ext cx="5525846" cy="4649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Gerenciamento de múltiplas contas no ambiente da AWS</a:t>
            </a:r>
          </a:p>
        </p:txBody>
      </p:sp>
    </p:spTree>
    <p:extLst>
      <p:ext uri="{BB962C8B-B14F-4D97-AF65-F5344CB8AC3E}">
        <p14:creationId xmlns:p14="http://schemas.microsoft.com/office/powerpoint/2010/main" val="29142503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Proton</a:t>
            </a:r>
          </a:p>
        </p:txBody>
      </p:sp>
      <p:pic>
        <p:nvPicPr>
          <p:cNvPr id="121858" name="Picture 2" descr="2021, Amazon Web Services, Inc. or its affiliates. All rights reserved.">
            <a:extLst>
              <a:ext uri="{FF2B5EF4-FFF2-40B4-BE49-F238E27FC236}">
                <a16:creationId xmlns:a16="http://schemas.microsoft.com/office/drawing/2014/main" id="{38554443-D5FB-17A8-B675-3420C049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926" y="2675123"/>
            <a:ext cx="882085" cy="882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A93EB-7A5D-87FD-3641-989FB7D0915B}"/>
              </a:ext>
            </a:extLst>
          </p:cNvPr>
          <p:cNvSpPr/>
          <p:nvPr/>
        </p:nvSpPr>
        <p:spPr>
          <a:xfrm>
            <a:off x="570154" y="731520"/>
            <a:ext cx="3786693" cy="6777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Criar templates de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9153633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Service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2882" name="Picture 2" descr="AWS Service Catalog - AWS Management &amp; Governance - AWS Video Catalog">
            <a:extLst>
              <a:ext uri="{FF2B5EF4-FFF2-40B4-BE49-F238E27FC236}">
                <a16:creationId xmlns:a16="http://schemas.microsoft.com/office/drawing/2014/main" id="{1773F6C1-8BF4-9524-67BB-320334FD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975" y="2785533"/>
            <a:ext cx="749025" cy="74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06BA38-6A9E-6B19-4BDB-AB235A4A582E}"/>
              </a:ext>
            </a:extLst>
          </p:cNvPr>
          <p:cNvSpPr/>
          <p:nvPr/>
        </p:nvSpPr>
        <p:spPr>
          <a:xfrm>
            <a:off x="570154" y="449499"/>
            <a:ext cx="4464425" cy="9597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Catálogo de serviços que pode ser utilizado para padronizar a distribuição de templates e modo de iniciar/manter um serviço</a:t>
            </a:r>
          </a:p>
        </p:txBody>
      </p:sp>
    </p:spTree>
    <p:extLst>
      <p:ext uri="{BB962C8B-B14F-4D97-AF65-F5344CB8AC3E}">
        <p14:creationId xmlns:p14="http://schemas.microsoft.com/office/powerpoint/2010/main" val="36257530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Systems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3906" name="Picture 2" descr="Cloud Icons | AWS Systems Manager">
            <a:extLst>
              <a:ext uri="{FF2B5EF4-FFF2-40B4-BE49-F238E27FC236}">
                <a16:creationId xmlns:a16="http://schemas.microsoft.com/office/drawing/2014/main" id="{F38C4C85-7369-425F-71B1-5ACF80BD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467" y="2855677"/>
            <a:ext cx="771935" cy="77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788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696523" y="4057617"/>
            <a:ext cx="212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Trusted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4930" name="Picture 2" descr="Streamline Development with Management and Governance Services |">
            <a:extLst>
              <a:ext uri="{FF2B5EF4-FFF2-40B4-BE49-F238E27FC236}">
                <a16:creationId xmlns:a16="http://schemas.microsoft.com/office/drawing/2014/main" id="{38855AF7-002A-846A-6FFE-2788BCB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933" y="3258477"/>
            <a:ext cx="715756" cy="71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356FF-512D-D675-608B-DBEEADAC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" y="277067"/>
            <a:ext cx="7450568" cy="36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1356" y="3645987"/>
            <a:ext cx="2115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Lake Formation</a:t>
            </a:r>
            <a:endParaRPr lang="en-BR" dirty="0"/>
          </a:p>
        </p:txBody>
      </p:sp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98" y="2455333"/>
            <a:ext cx="1050952" cy="105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084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39123" y="3429000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Ferramenta do AWS Well-Architected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5954" name="Picture 2" descr="Cloud Icons | AWS Well Architected Tool">
            <a:extLst>
              <a:ext uri="{FF2B5EF4-FFF2-40B4-BE49-F238E27FC236}">
                <a16:creationId xmlns:a16="http://schemas.microsoft.com/office/drawing/2014/main" id="{8D2F5CBE-E3AA-7CBD-9DD8-53522787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9045" y="2654835"/>
            <a:ext cx="712193" cy="712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471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48" name="Rectangle 6874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50" name="Rectangle 6874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53" name="Oval 6875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4" name="Oval 6875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5" name="Oval 6875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6" name="Oval 6875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7" name="Oval 6875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58" name="Oval 6875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9" name="Oval 6875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0" name="Oval 6875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1" name="Oval 6876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62" name="Oval 6876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3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4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5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6" name="Oval 6876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7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69" name="Rectangle 6876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1938D151-5142-1E8B-7CCE-721763E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818" b="16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71" name="Rectangle 6877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11: Media Services</a:t>
            </a:r>
          </a:p>
        </p:txBody>
      </p:sp>
    </p:spTree>
    <p:extLst>
      <p:ext uri="{BB962C8B-B14F-4D97-AF65-F5344CB8AC3E}">
        <p14:creationId xmlns:p14="http://schemas.microsoft.com/office/powerpoint/2010/main" val="34973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688041" y="4019489"/>
            <a:ext cx="27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Transcoder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6978" name="Picture 2" descr="Amazon Elastic Transcoder Alternatives and Similar Sites &amp; Apps |  AlternativeTo">
            <a:extLst>
              <a:ext uri="{FF2B5EF4-FFF2-40B4-BE49-F238E27FC236}">
                <a16:creationId xmlns:a16="http://schemas.microsoft.com/office/drawing/2014/main" id="{19164291-945A-5030-7563-78D53D2C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78" y="3149599"/>
            <a:ext cx="781413" cy="7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A0704-2D94-4EC8-8E2C-94E5DE2A3256}"/>
              </a:ext>
            </a:extLst>
          </p:cNvPr>
          <p:cNvSpPr/>
          <p:nvPr/>
        </p:nvSpPr>
        <p:spPr>
          <a:xfrm>
            <a:off x="6096000" y="493948"/>
            <a:ext cx="5047280" cy="33348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retirado</a:t>
            </a:r>
            <a:r>
              <a:rPr lang="en-US" b="1" dirty="0"/>
              <a:t> do console da AWS) </a:t>
            </a:r>
            <a:r>
              <a:rPr lang="en-US" dirty="0"/>
              <a:t>O Amazon Elastic Transcoder </a:t>
            </a:r>
            <a:r>
              <a:rPr lang="en-US" dirty="0" err="1"/>
              <a:t>permite</a:t>
            </a:r>
            <a:r>
              <a:rPr lang="en-US" dirty="0"/>
              <a:t> converter a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armazenada</a:t>
            </a:r>
            <a:r>
              <a:rPr lang="en-US" dirty="0"/>
              <a:t> no Amazon S3 </a:t>
            </a:r>
            <a:r>
              <a:rPr lang="en-US" dirty="0" err="1"/>
              <a:t>em</a:t>
            </a:r>
            <a:r>
              <a:rPr lang="en-US" dirty="0"/>
              <a:t> codecs de </a:t>
            </a:r>
            <a:r>
              <a:rPr lang="en-US" dirty="0" err="1"/>
              <a:t>áudio</a:t>
            </a:r>
            <a:r>
              <a:rPr lang="en-US" dirty="0"/>
              <a:t> e </a:t>
            </a:r>
            <a:r>
              <a:rPr lang="en-US" dirty="0" err="1"/>
              <a:t>vídeo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contêineres</a:t>
            </a:r>
            <a:r>
              <a:rPr lang="en-US" dirty="0"/>
              <a:t> </a:t>
            </a:r>
            <a:r>
              <a:rPr lang="en-US" dirty="0" err="1"/>
              <a:t>exigidos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reprodução</a:t>
            </a:r>
            <a:r>
              <a:rPr lang="en-US" dirty="0"/>
              <a:t> do </a:t>
            </a:r>
            <a:r>
              <a:rPr lang="en-US" dirty="0" err="1"/>
              <a:t>consumidor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converter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grandes</a:t>
            </a:r>
            <a:r>
              <a:rPr lang="en-US" dirty="0"/>
              <a:t> e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reproduzir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, tablets, </a:t>
            </a:r>
            <a:r>
              <a:rPr lang="en-US" dirty="0" err="1"/>
              <a:t>navegadores</a:t>
            </a:r>
            <a:r>
              <a:rPr lang="en-US" dirty="0"/>
              <a:t> da Web e </a:t>
            </a:r>
            <a:r>
              <a:rPr lang="en-US" dirty="0" err="1"/>
              <a:t>televisores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299579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565787" y="3714488"/>
            <a:ext cx="30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 Video 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8002" name="Picture 2" descr="Product: Amazon Kinesis Video Streams | CMS Critic">
            <a:extLst>
              <a:ext uri="{FF2B5EF4-FFF2-40B4-BE49-F238E27FC236}">
                <a16:creationId xmlns:a16="http://schemas.microsoft.com/office/drawing/2014/main" id="{A13E4206-3EEA-D26A-0B32-35A31EA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098" y="2773089"/>
            <a:ext cx="793650" cy="79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1FCD6F-96A2-3A63-0A38-FB9AD26092A9}"/>
              </a:ext>
            </a:extLst>
          </p:cNvPr>
          <p:cNvSpPr/>
          <p:nvPr/>
        </p:nvSpPr>
        <p:spPr>
          <a:xfrm>
            <a:off x="570154" y="731520"/>
            <a:ext cx="3937300" cy="6777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Infraestrutura para ingestão de vídeos (streaming media - transmissão)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C534F8-61DE-95B6-A82E-95A488B470AC}"/>
              </a:ext>
            </a:extLst>
          </p:cNvPr>
          <p:cNvSpPr/>
          <p:nvPr/>
        </p:nvSpPr>
        <p:spPr>
          <a:xfrm>
            <a:off x="570154" y="1660296"/>
            <a:ext cx="3937300" cy="148859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palavra Kinesis remete-se a noção de movimento (então os serviços do tipo Kinesis indicam geralmente grande fluxo de dados, referenciando essa característica dinâmica mesmo)</a:t>
            </a:r>
          </a:p>
        </p:txBody>
      </p:sp>
    </p:spTree>
    <p:extLst>
      <p:ext uri="{BB962C8B-B14F-4D97-AF65-F5344CB8AC3E}">
        <p14:creationId xmlns:p14="http://schemas.microsoft.com/office/powerpoint/2010/main" val="16053277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D1AB321-F450-7319-8C70-8E8BDC66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26" b="20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12: Migration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976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4016" y="3881600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Discovery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9026" name="Picture 2" descr="Migrate to AWS Cloud | Salesforce Trailhead">
            <a:extLst>
              <a:ext uri="{FF2B5EF4-FFF2-40B4-BE49-F238E27FC236}">
                <a16:creationId xmlns:a16="http://schemas.microsoft.com/office/drawing/2014/main" id="{27AD3548-2536-FABE-C060-27EABC87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542" y="3050353"/>
            <a:ext cx="757294" cy="75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59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80228" y="3877126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Migration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0050" name="Picture 2" descr="Cloud Icons | AWS Application Migration Service">
            <a:extLst>
              <a:ext uri="{FF2B5EF4-FFF2-40B4-BE49-F238E27FC236}">
                <a16:creationId xmlns:a16="http://schemas.microsoft.com/office/drawing/2014/main" id="{35970A2F-D5F8-EBD0-F3AF-DF0591E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578" y="3044975"/>
            <a:ext cx="768049" cy="768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738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84624" y="3521334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Database Migration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1074" name="Picture 2" descr="Cloud Icons | AWS Database Migration Service">
            <a:extLst>
              <a:ext uri="{FF2B5EF4-FFF2-40B4-BE49-F238E27FC236}">
                <a16:creationId xmlns:a16="http://schemas.microsoft.com/office/drawing/2014/main" id="{36286358-0164-BABC-3D3C-8605E066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399" y="2494807"/>
            <a:ext cx="889372" cy="88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75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7203" y="3431689"/>
            <a:ext cx="15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Datasync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2098" name="Picture 2" descr="AWS] DataSync – Scriptorium">
            <a:extLst>
              <a:ext uri="{FF2B5EF4-FFF2-40B4-BE49-F238E27FC236}">
                <a16:creationId xmlns:a16="http://schemas.microsoft.com/office/drawing/2014/main" id="{F8DEC276-E373-6021-1F09-1C342338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66" y="2576863"/>
            <a:ext cx="837590" cy="837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020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2977" y="3616355"/>
            <a:ext cx="21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Migration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3122" name="Picture 2" descr="Executing Migrations to AWS">
            <a:extLst>
              <a:ext uri="{FF2B5EF4-FFF2-40B4-BE49-F238E27FC236}">
                <a16:creationId xmlns:a16="http://schemas.microsoft.com/office/drawing/2014/main" id="{BCAE1953-4571-6DB9-E24D-4AE77E68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3067" y="2683932"/>
            <a:ext cx="884336" cy="84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96188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A301B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A47B6"/>
      </a:accent4>
      <a:accent5>
        <a:srgbClr val="4D59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17108</TotalTime>
  <Words>1261</Words>
  <Application>Microsoft Macintosh PowerPoint</Application>
  <PresentationFormat>Widescreen</PresentationFormat>
  <Paragraphs>223</Paragraphs>
  <Slides>145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145</vt:i4>
      </vt:variant>
    </vt:vector>
  </HeadingPairs>
  <TitlesOfParts>
    <vt:vector size="151" baseType="lpstr">
      <vt:lpstr>Aptos</vt:lpstr>
      <vt:lpstr>Arial</vt:lpstr>
      <vt:lpstr>AvenirNext LT Pro Medium</vt:lpstr>
      <vt:lpstr>Calibri</vt:lpstr>
      <vt:lpstr>Gill Sans Nova</vt:lpstr>
      <vt:lpstr>ConfettiVTI</vt:lpstr>
      <vt:lpstr>AWS Certified Solutions Architect Associate</vt:lpstr>
      <vt:lpstr>Seção 1: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2: Application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3: Cost Management</vt:lpstr>
      <vt:lpstr>PowerPoint Presentation</vt:lpstr>
      <vt:lpstr>PowerPoint Presentation</vt:lpstr>
      <vt:lpstr>PowerPoint Presentation</vt:lpstr>
      <vt:lpstr>PowerPoint Presentation</vt:lpstr>
      <vt:lpstr>Seção 4: Compute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5: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6: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7: Developer Tools</vt:lpstr>
      <vt:lpstr>PowerPoint Presentation</vt:lpstr>
      <vt:lpstr>Seção 8: Front-End Web Mobile</vt:lpstr>
      <vt:lpstr>PowerPoint Presentation</vt:lpstr>
      <vt:lpstr>PowerPoint Presentation</vt:lpstr>
      <vt:lpstr>PowerPoint Presentation</vt:lpstr>
      <vt:lpstr>PowerPoint Presentation</vt:lpstr>
      <vt:lpstr>Seção 9: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10: Management and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11: Media Services</vt:lpstr>
      <vt:lpstr>PowerPoint Presentation</vt:lpstr>
      <vt:lpstr>PowerPoint Presentation</vt:lpstr>
      <vt:lpstr>Seção 12: Migration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13: Networking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14: Security, Identity and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15: Serverless</vt:lpstr>
      <vt:lpstr>PowerPoint Presentation</vt:lpstr>
      <vt:lpstr>PowerPoint Presentation</vt:lpstr>
      <vt:lpstr>PowerPoint Presentation</vt:lpstr>
      <vt:lpstr>Seção 16: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9</cp:revision>
  <dcterms:created xsi:type="dcterms:W3CDTF">2024-07-18T03:55:56Z</dcterms:created>
  <dcterms:modified xsi:type="dcterms:W3CDTF">2024-07-30T01:04:06Z</dcterms:modified>
</cp:coreProperties>
</file>